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3" r:id="rId11"/>
    <p:sldId id="304" r:id="rId12"/>
    <p:sldId id="265" r:id="rId13"/>
    <p:sldId id="266" r:id="rId14"/>
    <p:sldId id="267" r:id="rId15"/>
    <p:sldId id="268" r:id="rId16"/>
    <p:sldId id="269" r:id="rId17"/>
    <p:sldId id="305" r:id="rId18"/>
    <p:sldId id="312" r:id="rId19"/>
    <p:sldId id="313" r:id="rId20"/>
    <p:sldId id="315" r:id="rId21"/>
    <p:sldId id="306" r:id="rId22"/>
    <p:sldId id="307" r:id="rId23"/>
    <p:sldId id="309" r:id="rId24"/>
    <p:sldId id="310" r:id="rId25"/>
    <p:sldId id="308" r:id="rId26"/>
    <p:sldId id="314" r:id="rId27"/>
    <p:sldId id="311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478B8-8ABE-4A95-908B-11B8483E7D13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BCB4F-C993-4933-AE63-A10EBBC8A5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131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BCB4F-C993-4933-AE63-A10EBBC8A58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515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BCB4F-C993-4933-AE63-A10EBBC8A58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3094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78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21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51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74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8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54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5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34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54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92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426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C8AA4-3179-425E-BE8F-CF130451BE47}" type="datetimeFigureOut">
              <a:rPr kumimoji="1" lang="ja-JP" altLang="en-US" smtClean="0"/>
              <a:t>2017/5/12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89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3039761"/>
            <a:ext cx="9144000" cy="751575"/>
          </a:xfrm>
        </p:spPr>
        <p:txBody>
          <a:bodyPr>
            <a:noAutofit/>
          </a:bodyPr>
          <a:lstStyle/>
          <a:p>
            <a:r>
              <a:rPr lang="ja-JP" altLang="en-US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第</a:t>
            </a:r>
            <a:r>
              <a:rPr lang="en-US" altLang="ja-JP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章 強化</a:t>
            </a:r>
            <a:r>
              <a:rPr lang="ja-JP" altLang="en-US" sz="4000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</a:t>
            </a:r>
            <a:r>
              <a:rPr lang="ja-JP" altLang="en-US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の発展的理論</a:t>
            </a:r>
            <a:endParaRPr kumimoji="1" lang="ja-JP" altLang="en-US" sz="4000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565865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Yuma Yamakura</a:t>
            </a:r>
            <a:endParaRPr kumimoji="1" lang="ja-JP" altLang="en-US" sz="32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2483515" y="1897445"/>
            <a:ext cx="7109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0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これからの強化学習</a:t>
            </a:r>
            <a:endParaRPr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9067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通常の強化学習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正方形/長方形 5"/>
          <p:cNvSpPr/>
          <p:nvPr/>
        </p:nvSpPr>
        <p:spPr>
          <a:xfrm>
            <a:off x="5239789" y="3884087"/>
            <a:ext cx="2715491" cy="227768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エージェント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14" name="雲形吹き出し 13"/>
          <p:cNvSpPr/>
          <p:nvPr/>
        </p:nvSpPr>
        <p:spPr>
          <a:xfrm>
            <a:off x="5858978" y="1111138"/>
            <a:ext cx="6234546" cy="2310938"/>
          </a:xfrm>
          <a:prstGeom prst="cloudCallou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31886" y="1568298"/>
            <a:ext cx="44887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 smtClean="0"/>
              <a:t>こっちに行ったら悪い報酬だけど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良い報酬があるかもしれないから</a:t>
            </a:r>
            <a:endParaRPr lang="en-US" altLang="ja-JP" sz="2400" dirty="0" smtClean="0">
              <a:solidFill>
                <a:srgbClr val="FF0000"/>
              </a:solidFill>
            </a:endParaRPr>
          </a:p>
          <a:p>
            <a:pPr algn="ctr"/>
            <a:r>
              <a:rPr lang="ja-JP" altLang="en-US" sz="2400" dirty="0" smtClean="0">
                <a:solidFill>
                  <a:srgbClr val="FF0000"/>
                </a:solidFill>
              </a:rPr>
              <a:t>行ってみよう</a:t>
            </a:r>
            <a:endParaRPr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8245462" y="4181352"/>
            <a:ext cx="37144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最適な行動を求める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>
                <a:solidFill>
                  <a:srgbClr val="FF0000"/>
                </a:solidFill>
              </a:rPr>
              <a:t>最適性</a:t>
            </a:r>
            <a:r>
              <a:rPr lang="ja-JP" altLang="en-US" sz="3200" dirty="0" smtClean="0"/>
              <a:t>を</a:t>
            </a:r>
            <a:r>
              <a:rPr lang="ja-JP" altLang="en-US" sz="3200" dirty="0"/>
              <a:t>重視</a:t>
            </a:r>
            <a:endParaRPr lang="ja-JP" altLang="en-US" sz="3200" dirty="0"/>
          </a:p>
        </p:txBody>
      </p:sp>
      <p:sp>
        <p:nvSpPr>
          <p:cNvPr id="19" name="タイトル 1"/>
          <p:cNvSpPr txBox="1">
            <a:spLocks/>
          </p:cNvSpPr>
          <p:nvPr/>
        </p:nvSpPr>
        <p:spPr>
          <a:xfrm>
            <a:off x="838200" y="-797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2.4.1 </a:t>
            </a:r>
            <a:r>
              <a:rPr lang="ja-JP" altLang="en-US" sz="4000" b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強化学習と </a:t>
            </a:r>
            <a:r>
              <a:rPr lang="en-US" altLang="ja-JP" sz="4000" b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ja-JP" altLang="en-US" sz="4000" b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の違い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672306" y="3884088"/>
            <a:ext cx="2078183" cy="227768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環境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cxnSp>
        <p:nvCxnSpPr>
          <p:cNvPr id="21" name="直線矢印コネクタ 20"/>
          <p:cNvCxnSpPr/>
          <p:nvPr/>
        </p:nvCxnSpPr>
        <p:spPr>
          <a:xfrm>
            <a:off x="2956738" y="4291411"/>
            <a:ext cx="20809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H="1">
            <a:off x="2939025" y="5646385"/>
            <a:ext cx="20809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3492435" y="4346113"/>
            <a:ext cx="100540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状態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/>
              <a:t>報酬</a:t>
            </a:r>
            <a:endParaRPr lang="ja-JP" altLang="en-US" sz="3200" dirty="0"/>
          </a:p>
        </p:txBody>
      </p:sp>
      <p:sp>
        <p:nvSpPr>
          <p:cNvPr id="24" name="正方形/長方形 23"/>
          <p:cNvSpPr/>
          <p:nvPr/>
        </p:nvSpPr>
        <p:spPr>
          <a:xfrm>
            <a:off x="3516285" y="575012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行動</a:t>
            </a:r>
            <a:endParaRPr lang="ja-JP" altLang="en-US" sz="3200" dirty="0"/>
          </a:p>
        </p:txBody>
      </p:sp>
      <p:sp>
        <p:nvSpPr>
          <p:cNvPr id="25" name="正方形/長方形 24"/>
          <p:cNvSpPr/>
          <p:nvPr/>
        </p:nvSpPr>
        <p:spPr>
          <a:xfrm>
            <a:off x="8617363" y="6123013"/>
            <a:ext cx="29706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計算量が大きい</a:t>
            </a:r>
            <a:endParaRPr lang="ja-JP" altLang="en-US" sz="3200" dirty="0"/>
          </a:p>
        </p:txBody>
      </p:sp>
      <p:sp>
        <p:nvSpPr>
          <p:cNvPr id="26" name="下矢印 25"/>
          <p:cNvSpPr/>
          <p:nvPr/>
        </p:nvSpPr>
        <p:spPr>
          <a:xfrm>
            <a:off x="9678784" y="3348984"/>
            <a:ext cx="714895" cy="6036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下矢印 26"/>
          <p:cNvSpPr/>
          <p:nvPr/>
        </p:nvSpPr>
        <p:spPr>
          <a:xfrm>
            <a:off x="9678783" y="5500462"/>
            <a:ext cx="714895" cy="6036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232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強化学習と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の違い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経験</a:t>
            </a:r>
            <a:r>
              <a:rPr lang="ja-JP" altLang="en-US" sz="3200" b="1" dirty="0"/>
              <a:t>強化型</a:t>
            </a:r>
            <a:r>
              <a:rPr lang="ja-JP" altLang="en-US" sz="3200" b="1" dirty="0" smtClean="0"/>
              <a:t>強化学習</a:t>
            </a:r>
            <a:r>
              <a:rPr lang="en-US" altLang="ja-JP" sz="3200" b="1" dirty="0" smtClean="0"/>
              <a:t>(</a:t>
            </a:r>
            <a:r>
              <a:rPr lang="en-US" altLang="ja-JP" sz="3200" b="1" dirty="0" err="1" smtClean="0"/>
              <a:t>XoL</a:t>
            </a:r>
            <a:r>
              <a:rPr lang="en-US" altLang="ja-JP" sz="3200" b="1" dirty="0" smtClean="0"/>
              <a:t>)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/>
        </p:nvSpPr>
        <p:spPr>
          <a:xfrm>
            <a:off x="672306" y="3884088"/>
            <a:ext cx="2078183" cy="227768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chemeClr val="tx1"/>
                </a:solidFill>
              </a:rPr>
              <a:t>環境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5239789" y="3884087"/>
            <a:ext cx="2715491" cy="2277687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エージェント</a:t>
            </a:r>
            <a:endParaRPr kumimoji="1" lang="ja-JP" alt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2956738" y="4291411"/>
            <a:ext cx="20809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H="1">
            <a:off x="2939025" y="5646385"/>
            <a:ext cx="20809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2797535" y="4346113"/>
            <a:ext cx="23952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状態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/>
              <a:t>報酬</a:t>
            </a:r>
            <a:r>
              <a:rPr lang="en-US" altLang="ja-JP" sz="3200" dirty="0" smtClean="0"/>
              <a:t>/</a:t>
            </a:r>
            <a:r>
              <a:rPr lang="ja-JP" altLang="en-US" sz="3200" dirty="0" smtClean="0"/>
              <a:t>罰信号</a:t>
            </a:r>
            <a:endParaRPr lang="ja-JP" altLang="en-US" sz="3200" dirty="0"/>
          </a:p>
        </p:txBody>
      </p:sp>
      <p:sp>
        <p:nvSpPr>
          <p:cNvPr id="12" name="正方形/長方形 11"/>
          <p:cNvSpPr/>
          <p:nvPr/>
        </p:nvSpPr>
        <p:spPr>
          <a:xfrm>
            <a:off x="3516285" y="5750122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行動</a:t>
            </a:r>
            <a:endParaRPr lang="ja-JP" altLang="en-US" sz="3200" dirty="0"/>
          </a:p>
        </p:txBody>
      </p:sp>
      <p:sp>
        <p:nvSpPr>
          <p:cNvPr id="14" name="雲形吹き出し 13"/>
          <p:cNvSpPr/>
          <p:nvPr/>
        </p:nvSpPr>
        <p:spPr>
          <a:xfrm>
            <a:off x="5858978" y="1111138"/>
            <a:ext cx="6234546" cy="2310938"/>
          </a:xfrm>
          <a:prstGeom prst="cloudCallou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6781589" y="1568298"/>
            <a:ext cx="438934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2400" dirty="0" smtClean="0"/>
              <a:t>悪い報酬を受け取りたくないから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その</a:t>
            </a:r>
            <a:r>
              <a:rPr lang="ja-JP" altLang="en-US" sz="2400" dirty="0"/>
              <a:t>道</a:t>
            </a:r>
            <a:r>
              <a:rPr lang="ja-JP" altLang="en-US" sz="2400" dirty="0" smtClean="0"/>
              <a:t>は捨ててしまおう</a:t>
            </a:r>
            <a:endParaRPr lang="en-US" altLang="ja-JP" sz="2400" dirty="0" smtClean="0"/>
          </a:p>
          <a:p>
            <a:pPr algn="ctr"/>
            <a:r>
              <a:rPr lang="en-US" altLang="ja-JP" sz="2400" dirty="0" smtClean="0"/>
              <a:t>(</a:t>
            </a:r>
            <a:r>
              <a:rPr lang="ja-JP" altLang="en-US" sz="2400" dirty="0" smtClean="0">
                <a:solidFill>
                  <a:srgbClr val="FF0000"/>
                </a:solidFill>
              </a:rPr>
              <a:t>その行動をとるのをやめよう</a:t>
            </a:r>
            <a:r>
              <a:rPr lang="en-US" altLang="ja-JP" sz="2400" dirty="0" smtClean="0"/>
              <a:t>)</a:t>
            </a:r>
            <a:endParaRPr lang="ja-JP" altLang="en-US" sz="2400" dirty="0"/>
          </a:p>
        </p:txBody>
      </p:sp>
      <p:sp>
        <p:nvSpPr>
          <p:cNvPr id="7" name="下矢印 6"/>
          <p:cNvSpPr/>
          <p:nvPr/>
        </p:nvSpPr>
        <p:spPr>
          <a:xfrm>
            <a:off x="9678784" y="3348984"/>
            <a:ext cx="714895" cy="6036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561834" y="3908596"/>
            <a:ext cx="330891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この</a:t>
            </a:r>
            <a:r>
              <a:rPr lang="ja-JP" altLang="en-US" sz="3200" dirty="0" smtClean="0">
                <a:solidFill>
                  <a:srgbClr val="FF0000"/>
                </a:solidFill>
              </a:rPr>
              <a:t>ルール</a:t>
            </a:r>
            <a:r>
              <a:rPr lang="ja-JP" altLang="en-US" sz="3200" dirty="0" smtClean="0"/>
              <a:t>を学習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/>
              <a:t>最適性は捨てた</a:t>
            </a:r>
            <a:endParaRPr lang="en-US" altLang="ja-JP" sz="3200" dirty="0" smtClean="0"/>
          </a:p>
          <a:p>
            <a:pPr algn="ctr"/>
            <a:r>
              <a:rPr lang="ja-JP" altLang="en-US" sz="3200" dirty="0" smtClean="0">
                <a:solidFill>
                  <a:srgbClr val="FF0000"/>
                </a:solidFill>
              </a:rPr>
              <a:t>合理的な判断</a:t>
            </a:r>
            <a:endParaRPr lang="ja-JP" altLang="en-US" sz="3200" dirty="0">
              <a:solidFill>
                <a:srgbClr val="FF0000"/>
              </a:solidFill>
            </a:endParaRPr>
          </a:p>
        </p:txBody>
      </p:sp>
      <p:sp>
        <p:nvSpPr>
          <p:cNvPr id="17" name="下矢印 16"/>
          <p:cNvSpPr/>
          <p:nvPr/>
        </p:nvSpPr>
        <p:spPr>
          <a:xfrm>
            <a:off x="9678783" y="5500462"/>
            <a:ext cx="714895" cy="60364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633395" y="6123013"/>
            <a:ext cx="29386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計算量が小さい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318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2.4.1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の特徴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&lt;</a:t>
            </a:r>
            <a:r>
              <a:rPr lang="ja-JP" altLang="en-US" sz="3200" b="1" dirty="0" smtClean="0"/>
              <a:t>特徴</a:t>
            </a:r>
            <a:r>
              <a:rPr lang="en-US" altLang="ja-JP" sz="3200" b="1" dirty="0" smtClean="0"/>
              <a:t>&gt;</a:t>
            </a:r>
          </a:p>
          <a:p>
            <a:pPr marL="0" indent="0">
              <a:buNone/>
            </a:pPr>
            <a:r>
              <a:rPr lang="ja-JP" altLang="en-US" sz="3200" b="1" dirty="0" smtClean="0"/>
              <a:t>①最適性よりも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少ない試行回数での合理性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②教師信号は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目的達成による報酬と制約違反による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FF0000"/>
                </a:solidFill>
              </a:rPr>
              <a:t>　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罰信号</a:t>
            </a:r>
            <a:r>
              <a:rPr lang="ja-JP" altLang="en-US" sz="3200" b="1" dirty="0" smtClean="0"/>
              <a:t>を考えて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設定が容易でない場合は行わない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 6"/>
          <p:cNvGraphicFramePr>
            <a:graphicFrameLocks noGrp="1"/>
          </p:cNvGraphicFramePr>
          <p:nvPr>
            <p:extLst/>
          </p:nvPr>
        </p:nvGraphicFramePr>
        <p:xfrm>
          <a:off x="598616" y="3512293"/>
          <a:ext cx="11173254" cy="3051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4418">
                  <a:extLst>
                    <a:ext uri="{9D8B030D-6E8A-4147-A177-3AD203B41FA5}">
                      <a16:colId xmlns="" xmlns:a16="http://schemas.microsoft.com/office/drawing/2014/main" val="1474717870"/>
                    </a:ext>
                  </a:extLst>
                </a:gridCol>
                <a:gridCol w="3724418">
                  <a:extLst>
                    <a:ext uri="{9D8B030D-6E8A-4147-A177-3AD203B41FA5}">
                      <a16:colId xmlns="" xmlns:a16="http://schemas.microsoft.com/office/drawing/2014/main" val="2257659084"/>
                    </a:ext>
                  </a:extLst>
                </a:gridCol>
                <a:gridCol w="3724418">
                  <a:extLst>
                    <a:ext uri="{9D8B030D-6E8A-4147-A177-3AD203B41FA5}">
                      <a16:colId xmlns="" xmlns:a16="http://schemas.microsoft.com/office/drawing/2014/main" val="389052736"/>
                    </a:ext>
                  </a:extLst>
                </a:gridCol>
              </a:tblGrid>
              <a:tr h="762833"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経験強化型学習</a:t>
                      </a:r>
                      <a:r>
                        <a:rPr kumimoji="1" lang="en-US" altLang="ja-JP" sz="2800" dirty="0" err="1" smtClean="0"/>
                        <a:t>XoL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DP</a:t>
                      </a:r>
                      <a:r>
                        <a:rPr kumimoji="1" lang="ja-JP" altLang="en-US" sz="2800" dirty="0" smtClean="0"/>
                        <a:t>ベース強化学習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01644320"/>
                  </a:ext>
                </a:extLst>
              </a:tr>
              <a:tr h="7628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試行錯誤回数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少ない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多い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84455224"/>
                  </a:ext>
                </a:extLst>
              </a:tr>
              <a:tr h="7628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報酬と罰の与え方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優先順位を</a:t>
                      </a:r>
                      <a:r>
                        <a:rPr kumimoji="1" lang="en-US" altLang="ja-JP" sz="2800" dirty="0" smtClean="0"/>
                        <a:t>given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値を設定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54647607"/>
                  </a:ext>
                </a:extLst>
              </a:tr>
              <a:tr h="7628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MDPs</a:t>
                      </a:r>
                      <a:r>
                        <a:rPr kumimoji="1" lang="ja-JP" altLang="en-US" sz="2800" dirty="0" smtClean="0"/>
                        <a:t>下の最適性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合理性の追求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最適性の追求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9814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2.4.1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の手法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種類の報酬のみが存在する問題クラス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/>
              <a:t>Profit Sharing(PS)</a:t>
            </a:r>
            <a:r>
              <a:rPr lang="ja-JP" altLang="en-US" sz="3200" b="1" dirty="0" smtClean="0"/>
              <a:t>の合理性定理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合理的政策形成アルゴリズム</a:t>
            </a:r>
            <a:r>
              <a:rPr lang="en-US" altLang="ja-JP" sz="3200" b="1" dirty="0" smtClean="0"/>
              <a:t>(RPM)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en-US" altLang="ja-JP" sz="3200" b="1" dirty="0" smtClean="0"/>
              <a:t>PS-r*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en-US" altLang="ja-JP" sz="3200" b="1" dirty="0" smtClean="0"/>
              <a:t>PS-r#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罰回避政策形成アルゴリズム</a:t>
            </a:r>
            <a:r>
              <a:rPr lang="en-US" altLang="ja-JP" sz="3200" b="1" dirty="0" smtClean="0"/>
              <a:t>(PARP)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連続空間に対応した手法</a:t>
            </a:r>
            <a:r>
              <a:rPr lang="en-US" altLang="ja-JP" sz="3200" b="1" dirty="0" smtClean="0"/>
              <a:t>[8] </a:t>
            </a:r>
            <a:endParaRPr lang="en-US" altLang="ja-JP" sz="3200" b="1" dirty="0"/>
          </a:p>
          <a:p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2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ルール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-</a:t>
            </a:r>
            <a:r>
              <a:rPr lang="ja-JP" altLang="en-US" sz="3200" b="1" dirty="0" smtClean="0"/>
              <a:t>行動ペアのことをルールという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初期状態あるいは罰を得た直後から次の罰までの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ルール系列をエピソードという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直接罰を得たことのあるルールを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罰ルール</a:t>
            </a:r>
            <a:r>
              <a:rPr lang="ja-JP" altLang="en-US" sz="3200" b="1" dirty="0" smtClean="0"/>
              <a:t>という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※</a:t>
            </a:r>
            <a:r>
              <a:rPr lang="ja-JP" altLang="en-US" sz="3200" b="1" dirty="0" smtClean="0"/>
              <a:t>選択可能なルールが罰ルールまたは無効ルールのみ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⇒その状態を罰状態という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※</a:t>
            </a:r>
            <a:r>
              <a:rPr lang="ja-JP" altLang="en-US" sz="3200" b="1" dirty="0" smtClean="0"/>
              <a:t>罰状態に遷移する可能性のあるルールも罰ルール</a:t>
            </a: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有効ルールと無効ルール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あるエピソードで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同一状態で異なるルールを選択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b="1" dirty="0" smtClean="0"/>
              <a:t>⇒そのあいだのルール系列を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迂回系列</a:t>
            </a:r>
            <a:r>
              <a:rPr lang="ja-JP" altLang="en-US" sz="3200" b="1" dirty="0" smtClean="0"/>
              <a:t>という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現在までのすべてのエピソードで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常に迂回系列上に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あるルールを無効ルールという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それ</a:t>
            </a:r>
            <a:r>
              <a:rPr lang="ja-JP" altLang="en-US" sz="3200" b="1" dirty="0"/>
              <a:t>以外</a:t>
            </a:r>
            <a:r>
              <a:rPr lang="ja-JP" altLang="en-US" sz="3200" b="1" dirty="0" smtClean="0"/>
              <a:t>のルールを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有効ルール</a:t>
            </a:r>
            <a:r>
              <a:rPr lang="ja-JP" altLang="en-US" sz="3200" b="1" dirty="0" smtClean="0"/>
              <a:t>という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56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タイプ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2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の混合</a:t>
            </a:r>
            <a:r>
              <a:rPr lang="ja-JP" altLang="en-US" sz="3200" b="1" dirty="0" smtClean="0"/>
              <a:t>とは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r>
              <a:rPr lang="ja-JP" altLang="en-US" sz="3200" b="1" dirty="0" smtClean="0"/>
              <a:t>あるとき有効ルールと判定されたルールが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r>
              <a:rPr lang="ja-JP" altLang="en-US" sz="3200" b="1" dirty="0" smtClean="0"/>
              <a:t>ある時点以降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常に迂回系列上に存在する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異なるルールを選択する</a:t>
            </a:r>
            <a:r>
              <a:rPr lang="en-US" altLang="ja-JP" sz="3200" b="1" dirty="0" smtClean="0"/>
              <a:t>)</a:t>
            </a:r>
            <a:r>
              <a:rPr lang="ja-JP" altLang="en-US" sz="3200" b="1" dirty="0" smtClean="0"/>
              <a:t>ことをいう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3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の混合の例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r="14441"/>
          <a:stretch/>
        </p:blipFill>
        <p:spPr>
          <a:xfrm>
            <a:off x="140935" y="1917637"/>
            <a:ext cx="4739020" cy="3669396"/>
          </a:xfrm>
        </p:spPr>
      </p:pic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153891" y="1169773"/>
            <a:ext cx="6888480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>
                <a:solidFill>
                  <a:srgbClr val="FF0000"/>
                </a:solidFill>
              </a:rPr>
              <a:t>POMDP</a:t>
            </a:r>
            <a:r>
              <a:rPr lang="ja-JP" altLang="en-US" sz="3200" b="1" dirty="0" smtClean="0"/>
              <a:t>の考え方で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実際には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1a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と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1b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状態は別物</a:t>
            </a:r>
            <a:r>
              <a:rPr lang="ja-JP" altLang="en-US" sz="3200" b="1" dirty="0" smtClean="0"/>
              <a:t>だが</a:t>
            </a:r>
            <a:r>
              <a:rPr lang="en-US" altLang="ja-JP" sz="3200" b="1" dirty="0" smtClean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強化学習機にとっては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1a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と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1b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は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信念状態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だと信じている</a:t>
            </a:r>
            <a:r>
              <a:rPr lang="ja-JP" altLang="en-US" sz="3200" b="1" dirty="0" smtClean="0"/>
              <a:t>とする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1957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の混合の例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r="14441"/>
          <a:stretch/>
        </p:blipFill>
        <p:spPr>
          <a:xfrm>
            <a:off x="140935" y="1917637"/>
            <a:ext cx="4739020" cy="3669396"/>
          </a:xfrm>
        </p:spPr>
      </p:pic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153891" y="1169773"/>
            <a:ext cx="6888480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神様の視点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>
                <a:solidFill>
                  <a:srgbClr val="FF0000"/>
                </a:solidFill>
              </a:rPr>
              <a:t>(POMDP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の状態がすべてわかっている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1a</a:t>
            </a:r>
            <a:r>
              <a:rPr lang="ja-JP" altLang="en-US" sz="3200" b="1" dirty="0" smtClean="0"/>
              <a:t>で上にいっちゃダメ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1b</a:t>
            </a:r>
            <a:r>
              <a:rPr lang="ja-JP" altLang="en-US" sz="3200" b="1" dirty="0" smtClean="0"/>
              <a:t>で上にいくとよい</a:t>
            </a:r>
            <a:endParaRPr lang="en-US" altLang="ja-JP" sz="3200" b="1" dirty="0" smtClean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2342987" y="2438400"/>
            <a:ext cx="6513" cy="508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57387" y="2438400"/>
            <a:ext cx="6513" cy="508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5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の混合の例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r="14441"/>
          <a:stretch/>
        </p:blipFill>
        <p:spPr>
          <a:xfrm>
            <a:off x="140935" y="1917637"/>
            <a:ext cx="4739020" cy="3669396"/>
          </a:xfrm>
        </p:spPr>
      </p:pic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5153891" y="1169773"/>
            <a:ext cx="6888480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強化学習機の視点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1a</a:t>
            </a:r>
            <a:r>
              <a:rPr lang="ja-JP" altLang="en-US" sz="3200" b="1" dirty="0" smtClean="0"/>
              <a:t>と</a:t>
            </a:r>
            <a:r>
              <a:rPr lang="en-US" altLang="ja-JP" sz="3200" b="1" dirty="0" smtClean="0"/>
              <a:t>1b</a:t>
            </a:r>
            <a:r>
              <a:rPr lang="ja-JP" altLang="en-US" sz="3200" b="1" dirty="0" smtClean="0"/>
              <a:t>を信念状態</a:t>
            </a:r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とみている</a:t>
            </a:r>
            <a:r>
              <a:rPr lang="en-US" altLang="ja-JP" sz="3200" b="1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で上にいく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・</a:t>
            </a:r>
            <a:r>
              <a:rPr lang="en-US" altLang="ja-JP" sz="3200" b="1" dirty="0" smtClean="0"/>
              <a:t>1b</a:t>
            </a:r>
            <a:r>
              <a:rPr lang="ja-JP" altLang="en-US" sz="3200" b="1" dirty="0" smtClean="0"/>
              <a:t>にいるときは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有効ルール</a:t>
            </a:r>
            <a:r>
              <a:rPr lang="ja-JP" altLang="en-US" sz="3200" b="1" dirty="0"/>
              <a:t>で</a:t>
            </a:r>
            <a:r>
              <a:rPr lang="ja-JP" altLang="en-US" sz="3200" b="1" dirty="0" smtClean="0"/>
              <a:t>正解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・</a:t>
            </a:r>
            <a:r>
              <a:rPr lang="en-US" altLang="ja-JP" sz="3200" b="1" dirty="0" smtClean="0"/>
              <a:t>1a</a:t>
            </a:r>
            <a:r>
              <a:rPr lang="ja-JP" altLang="en-US" sz="3200" b="1" dirty="0" smtClean="0"/>
              <a:t>にいるときは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無効ルール</a:t>
            </a:r>
            <a:r>
              <a:rPr lang="ja-JP" altLang="en-US" sz="3200" b="1" dirty="0" smtClean="0"/>
              <a:t>に入る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迂回系列上に有効ルールが存在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⇒タイプ</a:t>
            </a:r>
            <a:r>
              <a:rPr lang="en-US" altLang="ja-JP" sz="3200" b="1" dirty="0" smtClean="0"/>
              <a:t>2</a:t>
            </a:r>
            <a:r>
              <a:rPr lang="ja-JP" altLang="en-US" sz="3200" b="1" dirty="0" smtClean="0"/>
              <a:t>の混合を起こす！</a:t>
            </a:r>
            <a:endParaRPr lang="en-US" altLang="ja-JP" sz="3200" b="1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2342987" y="2438400"/>
            <a:ext cx="6513" cy="508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3257387" y="2438400"/>
            <a:ext cx="6513" cy="508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9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+mn-ea"/>
                <a:ea typeface="+mn-ea"/>
              </a:rPr>
              <a:t>目次</a:t>
            </a:r>
            <a:endParaRPr kumimoji="1" lang="ja-JP" altLang="en-US" sz="4000" b="1" dirty="0"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/>
              <a:t>2.1 </a:t>
            </a:r>
            <a:r>
              <a:rPr kumimoji="1" lang="ja-JP" altLang="en-US" sz="3200" b="1" dirty="0" smtClean="0"/>
              <a:t>統計学習の観点から見た</a:t>
            </a:r>
            <a:r>
              <a:rPr kumimoji="1" lang="en-US" altLang="ja-JP" sz="3200" b="1" dirty="0" smtClean="0"/>
              <a:t>TD</a:t>
            </a:r>
            <a:r>
              <a:rPr kumimoji="1" lang="ja-JP" altLang="en-US" sz="3200" b="1" dirty="0" smtClean="0"/>
              <a:t>学習</a:t>
            </a:r>
            <a:endParaRPr kumimoji="1" lang="en-US" altLang="ja-JP" sz="3200" b="1" dirty="0" smtClean="0"/>
          </a:p>
          <a:p>
            <a:r>
              <a:rPr lang="en-US" altLang="ja-JP" sz="3200" b="1" dirty="0" smtClean="0"/>
              <a:t>2.2 </a:t>
            </a:r>
            <a:r>
              <a:rPr lang="ja-JP" altLang="en-US" sz="3200" b="1" dirty="0" smtClean="0"/>
              <a:t>強化学習アルゴリズムの理論性能解析と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        </a:t>
            </a:r>
            <a:r>
              <a:rPr lang="ja-JP" altLang="en-US" sz="3200" b="1" dirty="0" smtClean="0"/>
              <a:t>ベイズ統計による強化学習のモデル化</a:t>
            </a:r>
            <a:endParaRPr lang="en-US" altLang="ja-JP" sz="3200" b="1" dirty="0" smtClean="0"/>
          </a:p>
          <a:p>
            <a:r>
              <a:rPr kumimoji="1" lang="en-US" altLang="ja-JP" sz="3200" b="1" dirty="0" smtClean="0"/>
              <a:t>2.3 </a:t>
            </a:r>
            <a:r>
              <a:rPr kumimoji="1" lang="ja-JP" altLang="en-US" sz="3200" b="1" dirty="0" smtClean="0"/>
              <a:t>逆強化学習</a:t>
            </a:r>
            <a:r>
              <a:rPr kumimoji="1" lang="en-US" altLang="ja-JP" sz="3200" b="1" dirty="0" smtClean="0"/>
              <a:t>(Inverse </a:t>
            </a:r>
            <a:r>
              <a:rPr kumimoji="1" lang="en-US" altLang="ja-JP" sz="3200" b="1" dirty="0" err="1" smtClean="0"/>
              <a:t>Reinfocement</a:t>
            </a:r>
            <a:r>
              <a:rPr kumimoji="1" lang="en-US" altLang="ja-JP" sz="3200" b="1" dirty="0" smtClean="0"/>
              <a:t> Learning)</a:t>
            </a:r>
          </a:p>
          <a:p>
            <a:r>
              <a:rPr lang="en-US" altLang="ja-JP" sz="3200" b="1" dirty="0" smtClean="0"/>
              <a:t>2.4 </a:t>
            </a:r>
            <a:r>
              <a:rPr lang="ja-JP" altLang="en-US" sz="3200" b="1" dirty="0" smtClean="0"/>
              <a:t>試行錯誤回数の低減を指向した手法 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        : </a:t>
            </a:r>
            <a:r>
              <a:rPr lang="ja-JP" altLang="en-US" sz="3200" b="1" dirty="0" smtClean="0"/>
              <a:t>経験強化型学習 </a:t>
            </a:r>
            <a:r>
              <a:rPr lang="en-US" altLang="ja-JP" sz="3200" b="1" dirty="0" err="1" smtClean="0"/>
              <a:t>XoL</a:t>
            </a:r>
            <a:endParaRPr lang="en-US" altLang="ja-JP" sz="3200" b="1" dirty="0" smtClean="0"/>
          </a:p>
          <a:p>
            <a:r>
              <a:rPr kumimoji="1" lang="en-US" altLang="ja-JP" sz="3200" b="1" dirty="0" smtClean="0"/>
              <a:t>2.5 </a:t>
            </a:r>
            <a:r>
              <a:rPr kumimoji="1" lang="ja-JP" altLang="en-US" sz="3200" b="1" dirty="0" smtClean="0"/>
              <a:t>群強化学習法</a:t>
            </a:r>
            <a:endParaRPr kumimoji="1" lang="en-US" altLang="ja-JP" sz="3200" b="1" dirty="0" smtClean="0"/>
          </a:p>
          <a:p>
            <a:r>
              <a:rPr lang="en-US" altLang="ja-JP" sz="3200" b="1" dirty="0" smtClean="0"/>
              <a:t>2.6 </a:t>
            </a:r>
            <a:r>
              <a:rPr lang="ja-JP" altLang="en-US" sz="3200" b="1" dirty="0" smtClean="0"/>
              <a:t>リスク考慮型強化学習</a:t>
            </a:r>
            <a:endParaRPr lang="en-US" altLang="ja-JP" sz="3200" b="1" dirty="0" smtClean="0"/>
          </a:p>
          <a:p>
            <a:r>
              <a:rPr kumimoji="1" lang="en-US" altLang="ja-JP" sz="3200" b="1" dirty="0" smtClean="0"/>
              <a:t>2.7 </a:t>
            </a:r>
            <a:r>
              <a:rPr kumimoji="1" lang="ja-JP" altLang="en-US" sz="3200" b="1" dirty="0" smtClean="0"/>
              <a:t>複利型強化学習</a:t>
            </a: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6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の混合の例まとめ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1208521"/>
              </p:ext>
            </p:extLst>
          </p:nvPr>
        </p:nvGraphicFramePr>
        <p:xfrm>
          <a:off x="838200" y="2266607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神様の視点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強化学習機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見えない状態の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区別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ついている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⇒</a:t>
                      </a:r>
                      <a:r>
                        <a:rPr kumimoji="1" lang="en-US" altLang="ja-JP" sz="3200" dirty="0" smtClean="0"/>
                        <a:t>MDP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ついていない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⇒</a:t>
                      </a:r>
                      <a:r>
                        <a:rPr kumimoji="1" lang="en-US" altLang="ja-JP" sz="3200" dirty="0" smtClean="0"/>
                        <a:t>POMDP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信念状態</a:t>
                      </a:r>
                      <a:r>
                        <a:rPr kumimoji="1" lang="en-US" altLang="ja-JP" sz="3200" dirty="0" smtClean="0"/>
                        <a:t>1</a:t>
                      </a:r>
                      <a:r>
                        <a:rPr kumimoji="1" lang="ja-JP" altLang="en-US" sz="3200" dirty="0" err="1" smtClean="0"/>
                        <a:t>での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行動によるルール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1a</a:t>
                      </a:r>
                      <a:r>
                        <a:rPr kumimoji="1" lang="ja-JP" altLang="en-US" sz="3200" dirty="0" smtClean="0"/>
                        <a:t>なら右</a:t>
                      </a:r>
                      <a:r>
                        <a:rPr kumimoji="1" lang="en-US" altLang="ja-JP" sz="3200" dirty="0" smtClean="0"/>
                        <a:t>, 1b</a:t>
                      </a:r>
                      <a:r>
                        <a:rPr kumimoji="1" lang="ja-JP" altLang="en-US" sz="3200" dirty="0" smtClean="0"/>
                        <a:t>なら上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⇒無効ルールに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行かない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1a</a:t>
                      </a:r>
                      <a:r>
                        <a:rPr kumimoji="1" lang="ja-JP" altLang="en-US" sz="3200" dirty="0" smtClean="0"/>
                        <a:t>でも</a:t>
                      </a:r>
                      <a:r>
                        <a:rPr kumimoji="1" lang="en-US" altLang="ja-JP" sz="3200" dirty="0" smtClean="0"/>
                        <a:t>1b</a:t>
                      </a:r>
                      <a:r>
                        <a:rPr kumimoji="1" lang="ja-JP" altLang="en-US" sz="3200" dirty="0" smtClean="0"/>
                        <a:t>でも上</a:t>
                      </a:r>
                      <a:endParaRPr kumimoji="1" lang="en-US" altLang="ja-JP" sz="32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3200" dirty="0" smtClean="0">
                          <a:solidFill>
                            <a:schemeClr val="tx1"/>
                          </a:solidFill>
                        </a:rPr>
                        <a:t>⇒有効ルールと</a:t>
                      </a:r>
                      <a:endParaRPr kumimoji="1" lang="en-US" altLang="ja-JP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3200" dirty="0" smtClean="0">
                          <a:solidFill>
                            <a:schemeClr val="tx1"/>
                          </a:solidFill>
                        </a:rPr>
                        <a:t>無効ルールの存在</a:t>
                      </a:r>
                      <a:endParaRPr kumimoji="1" lang="en-US" altLang="ja-JP" sz="32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kumimoji="1" lang="ja-JP" altLang="en-US" sz="3200" dirty="0" smtClean="0">
                          <a:solidFill>
                            <a:schemeClr val="tx1"/>
                          </a:solidFill>
                        </a:rPr>
                        <a:t>⇒</a:t>
                      </a:r>
                      <a:r>
                        <a:rPr kumimoji="1" lang="ja-JP" altLang="en-US" sz="3200" dirty="0" smtClean="0">
                          <a:solidFill>
                            <a:srgbClr val="FF0000"/>
                          </a:solidFill>
                        </a:rPr>
                        <a:t>タイプ</a:t>
                      </a:r>
                      <a:r>
                        <a:rPr kumimoji="1" lang="en-US" altLang="ja-JP" sz="32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kumimoji="1" lang="ja-JP" altLang="en-US" sz="3200" dirty="0" smtClean="0">
                          <a:solidFill>
                            <a:srgbClr val="FF0000"/>
                          </a:solidFill>
                        </a:rPr>
                        <a:t>の混合</a:t>
                      </a:r>
                      <a:endParaRPr kumimoji="1" lang="en-US" altLang="ja-JP" sz="32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8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本の範囲外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タイプ</a:t>
            </a:r>
            <a:r>
              <a:rPr lang="en-US" altLang="ja-JP" sz="3200" b="1" dirty="0">
                <a:solidFill>
                  <a:srgbClr val="FF0000"/>
                </a:solidFill>
              </a:rPr>
              <a:t>1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の混合</a:t>
            </a:r>
            <a:r>
              <a:rPr lang="ja-JP" altLang="en-US" sz="3200" b="1" dirty="0" smtClean="0"/>
              <a:t>とは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r>
              <a:rPr lang="ja-JP" altLang="en-US" sz="3200" b="1" dirty="0" smtClean="0"/>
              <a:t>タイプ</a:t>
            </a:r>
            <a:r>
              <a:rPr lang="en-US" altLang="ja-JP" sz="3200" b="1" dirty="0" smtClean="0"/>
              <a:t>2</a:t>
            </a:r>
            <a:r>
              <a:rPr lang="ja-JP" altLang="en-US" sz="3200" b="1" dirty="0" smtClean="0"/>
              <a:t>の混合と同様に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状態の価値を混同すること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/>
              <a:t>状態</a:t>
            </a:r>
            <a:r>
              <a:rPr lang="ja-JP" altLang="en-US" sz="3200" b="1" dirty="0" smtClean="0"/>
              <a:t>の価値を計算するアルゴリズムでは問題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 ex)Q-learning , TD(λ)</a:t>
            </a:r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  </a:t>
            </a: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良いルールを探すので問題なし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42006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の混合の例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本の範囲外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856" y="1928557"/>
            <a:ext cx="5535376" cy="3651267"/>
          </a:xfrm>
          <a:prstGeom prst="rect">
            <a:avLst/>
          </a:prstGeom>
        </p:spPr>
      </p:pic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53891" y="1169773"/>
            <a:ext cx="688848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状態の価値 </a:t>
            </a:r>
            <a:r>
              <a:rPr lang="en-US" altLang="ja-JP" sz="3200" b="1" dirty="0" smtClean="0"/>
              <a:t>: </a:t>
            </a:r>
            <a:r>
              <a:rPr lang="ja-JP" altLang="en-US" sz="3200" b="1" dirty="0" smtClean="0"/>
              <a:t>報酬への最短ステップ数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>
                <a:solidFill>
                  <a:srgbClr val="FF0000"/>
                </a:solidFill>
              </a:rPr>
              <a:t>POMDP</a:t>
            </a:r>
            <a:r>
              <a:rPr lang="ja-JP" altLang="en-US" sz="3200" b="1" dirty="0" smtClean="0"/>
              <a:t>の考え方で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実際には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1a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と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1b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FF0000"/>
                </a:solidFill>
              </a:rPr>
              <a:t>状態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は別物</a:t>
            </a:r>
            <a:r>
              <a:rPr lang="ja-JP" altLang="en-US" sz="3200" b="1" dirty="0" smtClean="0"/>
              <a:t>だが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r>
              <a:rPr lang="ja-JP" altLang="en-US" sz="3200" b="1" dirty="0" smtClean="0"/>
              <a:t>強化学習機にとっては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1a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と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1b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は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信念状態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だと信じている</a:t>
            </a:r>
            <a:r>
              <a:rPr lang="ja-JP" altLang="en-US" sz="3200" b="1" dirty="0" smtClean="0"/>
              <a:t>とする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15052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の混合の例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本の範囲外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856" y="1928557"/>
            <a:ext cx="5535376" cy="3651267"/>
          </a:xfrm>
          <a:prstGeom prst="rect">
            <a:avLst/>
          </a:prstGeom>
        </p:spPr>
      </p:pic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53891" y="1169773"/>
            <a:ext cx="688848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>
                <a:solidFill>
                  <a:srgbClr val="FF0000"/>
                </a:solidFill>
              </a:rPr>
              <a:t>1a</a:t>
            </a:r>
            <a:r>
              <a:rPr lang="ja-JP" altLang="en-US" sz="3200" b="1" dirty="0">
                <a:solidFill>
                  <a:srgbClr val="FF0000"/>
                </a:solidFill>
              </a:rPr>
              <a:t>の価値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は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v(1a)=2</a:t>
            </a:r>
            <a:endParaRPr lang="en-US" altLang="ja-JP" sz="3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b="1" dirty="0">
                <a:solidFill>
                  <a:srgbClr val="FF0000"/>
                </a:solidFill>
              </a:rPr>
              <a:t>1b</a:t>
            </a:r>
            <a:r>
              <a:rPr lang="ja-JP" altLang="en-US" sz="3200" b="1" dirty="0">
                <a:solidFill>
                  <a:srgbClr val="FF0000"/>
                </a:solidFill>
              </a:rPr>
              <a:t>の価値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は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v(1b)=8</a:t>
            </a:r>
            <a:r>
              <a:rPr lang="ja-JP" altLang="en-US" sz="3200" b="1" dirty="0" smtClean="0"/>
              <a:t>　図から読み取る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1a</a:t>
            </a:r>
            <a:r>
              <a:rPr lang="ja-JP" altLang="en-US" sz="3200" b="1" dirty="0" smtClean="0"/>
              <a:t>と</a:t>
            </a:r>
            <a:r>
              <a:rPr lang="en-US" altLang="ja-JP" sz="3200" b="1" dirty="0" smtClean="0"/>
              <a:t>1b</a:t>
            </a:r>
            <a:r>
              <a:rPr lang="ja-JP" altLang="en-US" sz="3200" b="1" dirty="0" smtClean="0"/>
              <a:t>を同じ確率で経験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信念状態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1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の価値関数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v(1)=5</a:t>
            </a:r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596900" y="2819400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96900" y="5232400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0" y="4000500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6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の混合の例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本の範囲外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856" y="1928557"/>
            <a:ext cx="5535376" cy="3651267"/>
          </a:xfrm>
          <a:prstGeom prst="rect">
            <a:avLst/>
          </a:prstGeom>
        </p:spPr>
      </p:pic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53891" y="1169773"/>
            <a:ext cx="688848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神様の視点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b="1" dirty="0" smtClean="0">
                <a:solidFill>
                  <a:srgbClr val="FF0000"/>
                </a:solidFill>
              </a:rPr>
              <a:t>(POMDP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の状態がすべてわかっている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3</a:t>
            </a:r>
            <a:r>
              <a:rPr lang="ja-JP" altLang="en-US" sz="3200" b="1" dirty="0" smtClean="0"/>
              <a:t>からどっちに移動すればよい？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・左にいくと </a:t>
            </a:r>
            <a:r>
              <a:rPr lang="en-US" altLang="ja-JP" sz="3200" b="1" dirty="0" smtClean="0"/>
              <a:t>v(1b)=</a:t>
            </a:r>
            <a:r>
              <a:rPr lang="en-US" altLang="ja-JP" sz="3200" b="1" dirty="0"/>
              <a:t>8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・右にいくと </a:t>
            </a:r>
            <a:r>
              <a:rPr lang="en-US" altLang="ja-JP" sz="3200" b="1" dirty="0" smtClean="0"/>
              <a:t>v(4)=6</a:t>
            </a:r>
          </a:p>
          <a:p>
            <a:pPr marL="0" indent="0">
              <a:buNone/>
            </a:pPr>
            <a:r>
              <a:rPr lang="ja-JP" altLang="en-US" sz="3200" b="1" dirty="0" smtClean="0"/>
              <a:t>つまり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右</a:t>
            </a:r>
            <a:r>
              <a:rPr lang="ja-JP" altLang="en-US" sz="3200" b="1" dirty="0" smtClean="0"/>
              <a:t>に行くほうが近そう！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正しい</a:t>
            </a:r>
            <a:r>
              <a:rPr lang="en-US" altLang="ja-JP" sz="3200" b="1" dirty="0" smtClean="0"/>
              <a:t>)</a:t>
            </a:r>
            <a:endParaRPr lang="en-US" altLang="ja-JP" sz="3200" b="1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1168400" y="4356100"/>
            <a:ext cx="9779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>
            <a:off x="2794000" y="4368800"/>
            <a:ext cx="10033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596900" y="2819400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96900" y="5232400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2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>
                <a:solidFill>
                  <a:srgbClr val="FF0000"/>
                </a:solidFill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の混合の例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本の範囲外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856" y="1928557"/>
            <a:ext cx="5535376" cy="3651267"/>
          </a:xfrm>
          <a:prstGeom prst="rect">
            <a:avLst/>
          </a:prstGeom>
        </p:spPr>
      </p:pic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53891" y="1169773"/>
            <a:ext cx="688848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FF0000"/>
                </a:solidFill>
              </a:rPr>
              <a:t>強化学習機の視点</a:t>
            </a:r>
            <a:endParaRPr lang="en-US" altLang="ja-JP" sz="3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b="1" dirty="0"/>
              <a:t>(</a:t>
            </a:r>
            <a:r>
              <a:rPr lang="ja-JP" altLang="en-US" sz="3200" b="1" dirty="0"/>
              <a:t>状態</a:t>
            </a:r>
            <a:r>
              <a:rPr lang="en-US" altLang="ja-JP" sz="3200" b="1" dirty="0"/>
              <a:t>1a</a:t>
            </a:r>
            <a:r>
              <a:rPr lang="ja-JP" altLang="en-US" sz="3200" b="1" dirty="0"/>
              <a:t>と</a:t>
            </a:r>
            <a:r>
              <a:rPr lang="en-US" altLang="ja-JP" sz="3200" b="1" dirty="0"/>
              <a:t>1b</a:t>
            </a:r>
            <a:r>
              <a:rPr lang="ja-JP" altLang="en-US" sz="3200" b="1" dirty="0"/>
              <a:t>を信念状態</a:t>
            </a:r>
            <a:r>
              <a:rPr lang="en-US" altLang="ja-JP" sz="3200" b="1" dirty="0"/>
              <a:t>1</a:t>
            </a:r>
            <a:r>
              <a:rPr lang="ja-JP" altLang="en-US" sz="3200" b="1" dirty="0"/>
              <a:t>とみている</a:t>
            </a:r>
            <a:r>
              <a:rPr lang="en-US" altLang="ja-JP" sz="3200" b="1" dirty="0"/>
              <a:t>)</a:t>
            </a:r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3</a:t>
            </a:r>
            <a:r>
              <a:rPr lang="ja-JP" altLang="en-US" sz="3200" b="1" dirty="0" smtClean="0"/>
              <a:t>からどっちに移動すればよい？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・左にいくと </a:t>
            </a:r>
            <a:r>
              <a:rPr lang="en-US" altLang="ja-JP" sz="3200" b="1" dirty="0" smtClean="0"/>
              <a:t>v(1)=5</a:t>
            </a:r>
          </a:p>
          <a:p>
            <a:pPr marL="0" indent="0">
              <a:buNone/>
            </a:pPr>
            <a:r>
              <a:rPr lang="ja-JP" altLang="en-US" sz="3200" b="1" dirty="0" smtClean="0"/>
              <a:t>・右にいくと </a:t>
            </a:r>
            <a:r>
              <a:rPr lang="en-US" altLang="ja-JP" sz="3200" b="1" dirty="0" smtClean="0"/>
              <a:t>v(4)=6</a:t>
            </a:r>
          </a:p>
          <a:p>
            <a:pPr marL="0" indent="0">
              <a:buNone/>
            </a:pPr>
            <a:r>
              <a:rPr lang="ja-JP" altLang="en-US" sz="3200" b="1" dirty="0" smtClean="0"/>
              <a:t>つまり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左</a:t>
            </a:r>
            <a:r>
              <a:rPr lang="ja-JP" altLang="en-US" sz="3200" b="1" dirty="0" smtClean="0"/>
              <a:t>に行くほうが近そう！</a:t>
            </a:r>
            <a:r>
              <a:rPr lang="en-US" altLang="ja-JP" sz="3200" b="1" dirty="0" smtClean="0"/>
              <a:t>(?)</a:t>
            </a:r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/>
              <a:t>3-1-3-1-</a:t>
            </a:r>
            <a:r>
              <a:rPr lang="ja-JP" altLang="en-US" sz="3200" b="1" dirty="0" smtClean="0"/>
              <a:t>･･･というループになる</a:t>
            </a:r>
            <a:endParaRPr lang="en-US" altLang="ja-JP" sz="3200" b="1" dirty="0" smtClean="0"/>
          </a:p>
        </p:txBody>
      </p:sp>
      <p:cxnSp>
        <p:nvCxnSpPr>
          <p:cNvPr id="6" name="直線コネクタ 5"/>
          <p:cNvCxnSpPr/>
          <p:nvPr/>
        </p:nvCxnSpPr>
        <p:spPr>
          <a:xfrm>
            <a:off x="0" y="4000500"/>
            <a:ext cx="1219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1168400" y="4356100"/>
            <a:ext cx="9779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2794000" y="4368800"/>
            <a:ext cx="10033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19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の混合の例まとめ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705902"/>
              </p:ext>
            </p:extLst>
          </p:nvPr>
        </p:nvGraphicFramePr>
        <p:xfrm>
          <a:off x="838200" y="2266607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神様の視点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強化学習機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見えない状態の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区別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ついている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⇒</a:t>
                      </a:r>
                      <a:r>
                        <a:rPr kumimoji="1" lang="en-US" altLang="ja-JP" sz="3200" dirty="0" smtClean="0"/>
                        <a:t>MDP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ついていない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⇒</a:t>
                      </a:r>
                      <a:r>
                        <a:rPr kumimoji="1" lang="en-US" altLang="ja-JP" sz="3200" dirty="0" smtClean="0"/>
                        <a:t>POMDP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3</a:t>
                      </a:r>
                      <a:r>
                        <a:rPr kumimoji="1" lang="ja-JP" altLang="en-US" sz="3200" dirty="0" smtClean="0"/>
                        <a:t>における方策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3</a:t>
                      </a:r>
                      <a:r>
                        <a:rPr kumimoji="1" lang="ja-JP" altLang="en-US" sz="3200" dirty="0" smtClean="0"/>
                        <a:t>で右に行く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en-US" altLang="ja-JP" sz="3200" dirty="0" smtClean="0"/>
                        <a:t>(</a:t>
                      </a:r>
                      <a:r>
                        <a:rPr kumimoji="1" lang="ja-JP" altLang="en-US" sz="3200" dirty="0" smtClean="0"/>
                        <a:t>正解</a:t>
                      </a:r>
                      <a:r>
                        <a:rPr kumimoji="1" lang="en-US" altLang="ja-JP" sz="3200" dirty="0" smtClean="0"/>
                        <a:t>)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3</a:t>
                      </a:r>
                      <a:r>
                        <a:rPr kumimoji="1" lang="ja-JP" altLang="en-US" sz="3200" dirty="0" smtClean="0"/>
                        <a:t>で左に行く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en-US" altLang="ja-JP" sz="3200" dirty="0" smtClean="0"/>
                        <a:t>(</a:t>
                      </a:r>
                      <a:r>
                        <a:rPr kumimoji="1" lang="ja-JP" altLang="en-US" sz="3200" dirty="0" smtClean="0"/>
                        <a:t>不正解</a:t>
                      </a:r>
                      <a:r>
                        <a:rPr kumimoji="1" lang="en-US" altLang="ja-JP" sz="3200" dirty="0" smtClean="0"/>
                        <a:t>, </a:t>
                      </a:r>
                      <a:r>
                        <a:rPr kumimoji="1" lang="ja-JP" altLang="en-US" sz="3200" dirty="0" smtClean="0"/>
                        <a:t>ループに</a:t>
                      </a:r>
                      <a:r>
                        <a:rPr kumimoji="1" lang="en-US" altLang="ja-JP" sz="3200" dirty="0" smtClean="0"/>
                        <a:t>)</a:t>
                      </a:r>
                    </a:p>
                    <a:p>
                      <a:pPr algn="ctr"/>
                      <a:r>
                        <a:rPr kumimoji="1" lang="ja-JP" altLang="en-US" sz="3200" dirty="0" smtClean="0"/>
                        <a:t>⇒</a:t>
                      </a:r>
                      <a:r>
                        <a:rPr kumimoji="1" lang="ja-JP" altLang="en-US" sz="3200" dirty="0" smtClean="0">
                          <a:solidFill>
                            <a:srgbClr val="FF0000"/>
                          </a:solidFill>
                        </a:rPr>
                        <a:t>タイプ</a:t>
                      </a:r>
                      <a:r>
                        <a:rPr kumimoji="1" lang="en-US" altLang="ja-JP" sz="32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kumimoji="1" lang="ja-JP" altLang="en-US" sz="3200" dirty="0" smtClean="0">
                          <a:solidFill>
                            <a:srgbClr val="FF0000"/>
                          </a:solidFill>
                        </a:rPr>
                        <a:t>の混合</a:t>
                      </a:r>
                      <a:endParaRPr kumimoji="1" lang="ja-JP" alt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952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の混合とタイプ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の混合まとめ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755828"/>
              </p:ext>
            </p:extLst>
          </p:nvPr>
        </p:nvGraphicFramePr>
        <p:xfrm>
          <a:off x="838200" y="2266607"/>
          <a:ext cx="105156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タイプ</a:t>
                      </a:r>
                      <a:r>
                        <a:rPr kumimoji="1" lang="en-US" altLang="ja-JP" sz="3200" dirty="0" smtClean="0"/>
                        <a:t>1</a:t>
                      </a:r>
                      <a:r>
                        <a:rPr kumimoji="1" lang="ja-JP" altLang="en-US" sz="3200" dirty="0" smtClean="0"/>
                        <a:t>の混合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タイプ</a:t>
                      </a:r>
                      <a:r>
                        <a:rPr kumimoji="1" lang="en-US" altLang="ja-JP" sz="3200" dirty="0" smtClean="0"/>
                        <a:t>2</a:t>
                      </a:r>
                      <a:r>
                        <a:rPr kumimoji="1" lang="ja-JP" altLang="en-US" sz="3200" dirty="0" smtClean="0"/>
                        <a:t>の混合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定義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状態の価値を混合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状態のルールの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価値を混合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使えない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アルゴリズム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・</a:t>
                      </a:r>
                      <a:r>
                        <a:rPr kumimoji="1" lang="en-US" altLang="ja-JP" sz="3200" dirty="0" smtClean="0"/>
                        <a:t>Q-learning</a:t>
                      </a:r>
                    </a:p>
                    <a:p>
                      <a:pPr algn="ctr"/>
                      <a:r>
                        <a:rPr kumimoji="1" lang="ja-JP" altLang="en-US" sz="3200" dirty="0" smtClean="0"/>
                        <a:t>・</a:t>
                      </a:r>
                      <a:r>
                        <a:rPr kumimoji="1" lang="en-US" altLang="ja-JP" sz="3200" dirty="0" smtClean="0"/>
                        <a:t>TD(λ)</a:t>
                      </a:r>
                    </a:p>
                    <a:p>
                      <a:pPr algn="ctr"/>
                      <a:r>
                        <a:rPr kumimoji="1" lang="ja-JP" altLang="en-US" sz="3200" dirty="0" smtClean="0"/>
                        <a:t>などの状態価値を</a:t>
                      </a:r>
                      <a:endParaRPr kumimoji="1" lang="en-US" altLang="ja-JP" sz="3200" dirty="0" smtClean="0"/>
                    </a:p>
                    <a:p>
                      <a:pPr algn="ctr"/>
                      <a:r>
                        <a:rPr kumimoji="1" lang="ja-JP" altLang="en-US" sz="3200" dirty="0" smtClean="0"/>
                        <a:t>用いるもの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Profit-Sharing</a:t>
                      </a:r>
                    </a:p>
                    <a:p>
                      <a:pPr algn="ctr"/>
                      <a:r>
                        <a:rPr kumimoji="1" lang="en-US" altLang="ja-JP" sz="3200" dirty="0" smtClean="0"/>
                        <a:t>(</a:t>
                      </a:r>
                      <a:r>
                        <a:rPr kumimoji="1" lang="ja-JP" altLang="en-US" sz="3200" dirty="0" smtClean="0"/>
                        <a:t>後述</a:t>
                      </a:r>
                      <a:r>
                        <a:rPr kumimoji="1" lang="en-US" altLang="ja-JP" sz="3200" dirty="0" smtClean="0"/>
                        <a:t>)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正方形/長方形 8"/>
          <p:cNvSpPr/>
          <p:nvPr/>
        </p:nvSpPr>
        <p:spPr>
          <a:xfrm>
            <a:off x="890084" y="1592476"/>
            <a:ext cx="64748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ja-JP" altLang="en-US" sz="3200" dirty="0" smtClean="0"/>
              <a:t>重要な概念なのでまとめておきます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6374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合理的政策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各状態に対し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選択すべき行動を与える関数を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政策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(=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方策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, policy)</a:t>
            </a:r>
            <a:r>
              <a:rPr lang="ja-JP" altLang="en-US" sz="3200" b="1" dirty="0" smtClean="0"/>
              <a:t>という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単位行動</a:t>
            </a:r>
            <a:r>
              <a:rPr lang="ja-JP" altLang="en-US" sz="3200" b="1" dirty="0"/>
              <a:t>当</a:t>
            </a:r>
            <a:r>
              <a:rPr lang="ja-JP" altLang="en-US" sz="3200" b="1" dirty="0" smtClean="0"/>
              <a:t>たりの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期待獲得報酬量が正</a:t>
            </a:r>
            <a:r>
              <a:rPr lang="ja-JP" altLang="en-US" sz="3200" b="1" dirty="0" smtClean="0"/>
              <a:t>である政策を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合理的政策</a:t>
            </a:r>
            <a:r>
              <a:rPr lang="ja-JP" altLang="en-US" sz="3200" b="1" dirty="0" smtClean="0"/>
              <a:t>という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罰ルールを回避して報酬を得ることのできる政策？</a:t>
            </a:r>
            <a:r>
              <a:rPr lang="en-US" altLang="ja-JP" sz="3200" b="1" dirty="0" smtClean="0"/>
              <a:t>)</a:t>
            </a:r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最大化 </a:t>
            </a:r>
            <a:r>
              <a:rPr lang="en-US" altLang="ja-JP" sz="3200" b="1" dirty="0" smtClean="0"/>
              <a:t>: </a:t>
            </a:r>
            <a:r>
              <a:rPr lang="ja-JP" altLang="en-US" sz="3200" b="1" dirty="0" smtClean="0"/>
              <a:t>最適政策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92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種類の報酬に対応した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手法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66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試行錯誤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回数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の低減を指向した手法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/>
            </a:r>
            <a:b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</a:b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経験強化型学習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Profit Sharing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200" b="1" dirty="0" smtClean="0"/>
                  <a:t>Profit Sharing</a:t>
                </a:r>
              </a:p>
              <a:p>
                <a:pPr marL="0" indent="0">
                  <a:buNone/>
                </a:pPr>
                <a:r>
                  <a:rPr lang="ja-JP" altLang="en-US" sz="3200" b="1" dirty="0"/>
                  <a:t>報酬</a:t>
                </a:r>
                <a:r>
                  <a:rPr lang="ja-JP" altLang="en-US" sz="3200" b="1" dirty="0" smtClean="0"/>
                  <a:t>を得たときに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エピソード単位で評価値を強化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sSub>
                          <m:sSub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ja-JP" sz="3200" b="1" dirty="0" smtClean="0"/>
                  <a:t> : </a:t>
                </a:r>
                <a:r>
                  <a:rPr lang="ja-JP" altLang="en-US" sz="3200" b="1" dirty="0" smtClean="0"/>
                  <a:t>ルール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ja-JP" altLang="en-US" sz="3200" b="1" dirty="0" err="1" smtClean="0"/>
                  <a:t>の評</a:t>
                </a:r>
                <a:r>
                  <a:rPr lang="ja-JP" altLang="en-US" sz="3200" b="1" dirty="0" smtClean="0"/>
                  <a:t>価値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ja-JP" sz="3200" b="1" dirty="0" smtClean="0"/>
                  <a:t>   : </a:t>
                </a:r>
                <a:r>
                  <a:rPr lang="ja-JP" altLang="en-US" sz="3200" b="1" dirty="0" smtClean="0"/>
                  <a:t>報酬から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ja-JP" altLang="en-US" sz="3200" b="1" dirty="0" smtClean="0"/>
                  <a:t>ステップ前の強化値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62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Profit Sharing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の合理性定理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200" b="1" dirty="0" smtClean="0"/>
                  <a:t>Profit Sharing</a:t>
                </a:r>
                <a:r>
                  <a:rPr lang="ja-JP" altLang="en-US" sz="3200" b="1" dirty="0" smtClean="0"/>
                  <a:t>の合理性定理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各状態</a:t>
                </a:r>
                <a:r>
                  <a:rPr lang="ja-JP" altLang="en-US" sz="3200" b="1" dirty="0" smtClean="0"/>
                  <a:t>で最も評価値の高いルールを選択し続ける政策が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合理的</a:t>
                </a:r>
                <a:r>
                  <a:rPr lang="ja-JP" altLang="en-US" sz="3200" b="1" dirty="0"/>
                  <a:t>政策</a:t>
                </a:r>
                <a:r>
                  <a:rPr lang="ja-JP" altLang="en-US" sz="3200" b="1" dirty="0" smtClean="0"/>
                  <a:t>となるための強化関数の必要十分条件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  <m:nary>
                        <m:naryPr>
                          <m:chr m:val="∑"/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ja-JP" sz="3200" b="1" dirty="0" smtClean="0"/>
                  <a:t> : </a:t>
                </a:r>
                <a:r>
                  <a:rPr lang="ja-JP" altLang="en-US" sz="3200" b="1" dirty="0" smtClean="0"/>
                  <a:t>エピソードの最大長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ja-JP" sz="3200" b="1" dirty="0" smtClean="0"/>
                  <a:t>  : </a:t>
                </a:r>
                <a:r>
                  <a:rPr lang="ja-JP" altLang="en-US" sz="3200" b="1" dirty="0" smtClean="0"/>
                  <a:t>同一状態下に存在する有効ルールの最大個数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　　未知だが</a:t>
                </a:r>
                <a:r>
                  <a:rPr lang="en-US" altLang="ja-JP" sz="3200" b="1" dirty="0" smtClean="0"/>
                  <a:t>,</a:t>
                </a:r>
                <a:r>
                  <a:rPr lang="en-US" altLang="ja-JP" sz="3200" b="1" dirty="0"/>
                  <a:t> 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3200" b="1" dirty="0" smtClean="0"/>
                  <a:t> </a:t>
                </a:r>
                <a:r>
                  <a:rPr lang="ja-JP" altLang="en-US" sz="3200" b="1" dirty="0" smtClean="0"/>
                  <a:t>可能な行動の種類</a:t>
                </a:r>
                <a:r>
                  <a:rPr lang="en-US" altLang="ja-JP" sz="3200" b="1" dirty="0" smtClean="0"/>
                  <a:t>-1</a:t>
                </a:r>
                <a:r>
                  <a:rPr lang="ja-JP" altLang="en-US" sz="3200" b="1" dirty="0" smtClean="0"/>
                  <a:t>で十分</a:t>
                </a:r>
                <a:endParaRPr lang="en-US" altLang="ja-JP" sz="3200" b="1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6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強化関数の例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Profit Sharing</a:t>
            </a:r>
            <a:r>
              <a:rPr lang="ja-JP" altLang="en-US" sz="3200" b="1" dirty="0" smtClean="0"/>
              <a:t>の合理性定理を満たす強化関数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2" t="6756" r="46985" b="54926"/>
          <a:stretch/>
        </p:blipFill>
        <p:spPr>
          <a:xfrm rot="16200000">
            <a:off x="2181431" y="299363"/>
            <a:ext cx="4978848" cy="7941272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79473" y="3089189"/>
            <a:ext cx="3739979" cy="4271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公比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 </a:t>
            </a:r>
            <a:r>
              <a:rPr lang="en-US" altLang="ja-JP" sz="3200" b="1" dirty="0" smtClean="0"/>
              <a:t>1/(</a:t>
            </a:r>
            <a:r>
              <a:rPr lang="ja-JP" altLang="en-US" sz="3200" b="1" dirty="0" smtClean="0"/>
              <a:t>行動の種類</a:t>
            </a:r>
            <a:r>
              <a:rPr lang="en-US" altLang="ja-JP" sz="32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7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7094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合理的政策形成アルゴリズム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(RPM)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Profit</a:t>
            </a:r>
            <a:r>
              <a:rPr lang="ja-JP" altLang="en-US" sz="3200" b="1" dirty="0"/>
              <a:t> </a:t>
            </a:r>
            <a:r>
              <a:rPr lang="en-US" altLang="ja-JP" sz="3200" b="1" dirty="0" smtClean="0"/>
              <a:t>Sharing</a:t>
            </a:r>
            <a:r>
              <a:rPr lang="ja-JP" altLang="en-US" sz="3200" b="1" dirty="0" smtClean="0"/>
              <a:t>が基本なので飛ばします</a:t>
            </a:r>
            <a:endParaRPr lang="en-US" altLang="ja-JP" sz="3200" b="1" dirty="0" smtClean="0"/>
          </a:p>
          <a:p>
            <a:endParaRPr lang="en-US" altLang="ja-JP" sz="3200" b="1" dirty="0"/>
          </a:p>
          <a:p>
            <a:r>
              <a:rPr lang="en-US" altLang="ja-JP" sz="3200" b="1" dirty="0" smtClean="0"/>
              <a:t>RPM</a:t>
            </a:r>
          </a:p>
          <a:p>
            <a:pPr marL="0" indent="0">
              <a:buNone/>
            </a:pPr>
            <a:r>
              <a:rPr lang="ja-JP" altLang="en-US" sz="3200" b="1" dirty="0" smtClean="0"/>
              <a:t>あるエピソードにおいて同一の状態に対する行動選択の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なかで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報酬に最も近い位置で選択された行動を含む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ルールが有効ルール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⇒発見した有効ルールを選び続けると合理的政策を獲得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9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を含む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場合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Profit Sharing</a:t>
            </a:r>
            <a:r>
              <a:rPr lang="ja-JP" altLang="en-US" sz="3200" b="1" dirty="0" smtClean="0"/>
              <a:t>はタイプ</a:t>
            </a:r>
            <a:r>
              <a:rPr lang="en-US" altLang="ja-JP" sz="3200" b="1" dirty="0" smtClean="0"/>
              <a:t>2</a:t>
            </a:r>
            <a:r>
              <a:rPr lang="ja-JP" altLang="en-US" sz="3200" b="1" dirty="0" smtClean="0"/>
              <a:t>の混合があると使えない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⇒以下のアルゴリズムを用いる</a:t>
            </a:r>
            <a:endParaRPr lang="en-US" altLang="ja-JP" sz="3200" b="1" dirty="0" smtClean="0"/>
          </a:p>
          <a:p>
            <a:endParaRPr lang="en-US" altLang="ja-JP" sz="3200" b="1" dirty="0"/>
          </a:p>
          <a:p>
            <a:r>
              <a:rPr lang="en-US" altLang="ja-JP" sz="3200" b="1" dirty="0" smtClean="0"/>
              <a:t>RPM</a:t>
            </a:r>
          </a:p>
          <a:p>
            <a:pPr marL="0" indent="0">
              <a:buNone/>
            </a:pPr>
            <a:r>
              <a:rPr lang="ja-JP" altLang="en-US" sz="3200" b="1" dirty="0" smtClean="0"/>
              <a:t>マルチスタート法により合理的政策の獲得可能</a:t>
            </a:r>
            <a:endParaRPr lang="en-US" altLang="ja-JP" sz="3200" b="1" dirty="0" smtClean="0"/>
          </a:p>
          <a:p>
            <a:r>
              <a:rPr lang="en-US" altLang="ja-JP" sz="3200" b="1" dirty="0" smtClean="0"/>
              <a:t>PS-r*</a:t>
            </a:r>
          </a:p>
          <a:p>
            <a:pPr marL="0" indent="0">
              <a:buNone/>
            </a:pPr>
            <a:r>
              <a:rPr lang="en-US" altLang="ja-JP" sz="3200" b="1" dirty="0" smtClean="0"/>
              <a:t>RPM</a:t>
            </a:r>
            <a:r>
              <a:rPr lang="ja-JP" altLang="en-US" sz="3200" b="1" dirty="0" smtClean="0"/>
              <a:t>の拡張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統計的検定の選択回数に着目</a:t>
            </a:r>
            <a:endParaRPr lang="en-US" altLang="ja-JP" sz="3200" b="1" dirty="0"/>
          </a:p>
          <a:p>
            <a:r>
              <a:rPr lang="en-US" altLang="ja-JP" sz="3200" b="1" dirty="0" smtClean="0"/>
              <a:t>PS-r#</a:t>
            </a: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/>
              <a:t>RPM</a:t>
            </a:r>
            <a:r>
              <a:rPr lang="ja-JP" altLang="en-US" sz="3200" b="1" dirty="0"/>
              <a:t>の拡張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ルールの選択回数に着目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3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報酬および罰に対応した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手法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罰回避政策形成アルゴリズム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(PARP)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PARP</a:t>
            </a:r>
          </a:p>
          <a:p>
            <a:pPr marL="0" indent="0">
              <a:buNone/>
            </a:pPr>
            <a:r>
              <a:rPr lang="ja-JP" altLang="en-US" sz="3200" b="1" dirty="0"/>
              <a:t>報酬</a:t>
            </a:r>
            <a:r>
              <a:rPr lang="ja-JP" altLang="en-US" sz="3200" b="1" dirty="0" smtClean="0"/>
              <a:t>と罰がたかだか</a:t>
            </a:r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種類ずつ存在する問題クラスに対応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経験</a:t>
            </a:r>
            <a:r>
              <a:rPr lang="ja-JP" altLang="en-US" sz="3200" b="1" dirty="0" smtClean="0"/>
              <a:t>したすべてのルール集合から罰ルールを発見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⇒除外したルール集合を作成し</a:t>
            </a:r>
            <a:r>
              <a:rPr lang="en-US" altLang="ja-JP" sz="3200" b="1" dirty="0" smtClean="0"/>
              <a:t>, 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その集合のなかで行動選択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罰回避政策形成アルゴリズム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(PARP)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楕円 3"/>
          <p:cNvSpPr/>
          <p:nvPr/>
        </p:nvSpPr>
        <p:spPr>
          <a:xfrm>
            <a:off x="3262183" y="1578747"/>
            <a:ext cx="4794422" cy="13757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経験したすべてのルール集合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11" idx="0"/>
          </p:cNvCxnSpPr>
          <p:nvPr/>
        </p:nvCxnSpPr>
        <p:spPr>
          <a:xfrm flipH="1">
            <a:off x="3235411" y="2752997"/>
            <a:ext cx="728899" cy="878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>
            <a:stCxn id="4" idx="5"/>
            <a:endCxn id="12" idx="0"/>
          </p:cNvCxnSpPr>
          <p:nvPr/>
        </p:nvCxnSpPr>
        <p:spPr>
          <a:xfrm>
            <a:off x="7354478" y="2752997"/>
            <a:ext cx="959560" cy="878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楕円 10"/>
          <p:cNvSpPr/>
          <p:nvPr/>
        </p:nvSpPr>
        <p:spPr>
          <a:xfrm>
            <a:off x="838200" y="3631735"/>
            <a:ext cx="4794422" cy="13757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罰ルール集合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楕円 11"/>
          <p:cNvSpPr/>
          <p:nvPr/>
        </p:nvSpPr>
        <p:spPr>
          <a:xfrm>
            <a:off x="5916827" y="3631734"/>
            <a:ext cx="4794422" cy="13757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ルール集合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16" name="直線矢印コネクタ 15"/>
          <p:cNvCxnSpPr>
            <a:stCxn id="12" idx="4"/>
          </p:cNvCxnSpPr>
          <p:nvPr/>
        </p:nvCxnSpPr>
        <p:spPr>
          <a:xfrm>
            <a:off x="8314038" y="5007453"/>
            <a:ext cx="0" cy="13768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2"/>
          <p:cNvSpPr txBox="1">
            <a:spLocks/>
          </p:cNvSpPr>
          <p:nvPr/>
        </p:nvSpPr>
        <p:spPr>
          <a:xfrm>
            <a:off x="8419071" y="5183658"/>
            <a:ext cx="3542270" cy="120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行動選択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/>
              <a:t>2.4.2</a:t>
            </a:r>
            <a:r>
              <a:rPr lang="ja-JP" altLang="en-US" sz="3200" b="1" dirty="0" smtClean="0"/>
              <a:t>の手法</a:t>
            </a:r>
            <a:endParaRPr lang="en-US" altLang="ja-JP" sz="3200" b="1" dirty="0" smtClean="0"/>
          </a:p>
        </p:txBody>
      </p:sp>
      <p:sp>
        <p:nvSpPr>
          <p:cNvPr id="21" name="コンテンツ プレースホルダー 2"/>
          <p:cNvSpPr txBox="1">
            <a:spLocks/>
          </p:cNvSpPr>
          <p:nvPr/>
        </p:nvSpPr>
        <p:spPr>
          <a:xfrm>
            <a:off x="329439" y="2743671"/>
            <a:ext cx="3270421" cy="10873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罰ルール判定法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(PRJ)</a:t>
            </a:r>
          </a:p>
        </p:txBody>
      </p:sp>
    </p:spTree>
    <p:extLst>
      <p:ext uri="{BB962C8B-B14F-4D97-AF65-F5344CB8AC3E}">
        <p14:creationId xmlns:p14="http://schemas.microsoft.com/office/powerpoint/2010/main" val="3557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罰ルール判定法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(PRJ)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7" t="5742" r="7141" b="56421"/>
          <a:stretch/>
        </p:blipFill>
        <p:spPr>
          <a:xfrm rot="16200000">
            <a:off x="3596225" y="-1421564"/>
            <a:ext cx="4667979" cy="100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9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改良型罰回避政策形成アルゴリズム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r>
              <a:rPr lang="ja-JP" altLang="en-US" sz="3200" b="1" dirty="0" smtClean="0"/>
              <a:t>改良型</a:t>
            </a:r>
            <a:r>
              <a:rPr lang="en-US" altLang="ja-JP" sz="3200" b="1" dirty="0" smtClean="0"/>
              <a:t>PARP</a:t>
            </a:r>
          </a:p>
          <a:p>
            <a:pPr marL="0" indent="0">
              <a:buNone/>
            </a:pPr>
            <a:r>
              <a:rPr lang="en-US" altLang="ja-JP" sz="3200" b="1" dirty="0" smtClean="0"/>
              <a:t>PARP</a:t>
            </a:r>
            <a:r>
              <a:rPr lang="ja-JP" altLang="en-US" sz="3200" b="1" dirty="0" smtClean="0"/>
              <a:t>は状態数</a:t>
            </a:r>
            <a:r>
              <a:rPr lang="en-US" altLang="ja-JP" sz="3200" b="1" dirty="0" smtClean="0"/>
              <a:t>2</a:t>
            </a:r>
            <a:r>
              <a:rPr lang="ja-JP" altLang="en-US" sz="3200" b="1" dirty="0" smtClean="0"/>
              <a:t>乗オーダーの記憶容量が必要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⇒記憶容量の改善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61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強化学習</a:t>
            </a:r>
            <a:r>
              <a:rPr lang="ja-JP" altLang="en-US" sz="3200" b="1" dirty="0" smtClean="0"/>
              <a:t>は環境とエージェントの相互作用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kumimoji="1" lang="ja-JP" altLang="en-US" sz="3200" b="1" dirty="0" smtClean="0"/>
              <a:t>⇒試行錯誤回数が膨大</a:t>
            </a:r>
            <a:endParaRPr kumimoji="1"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 smtClean="0">
                <a:solidFill>
                  <a:srgbClr val="FF0000"/>
                </a:solidFill>
              </a:rPr>
              <a:t>試行錯誤回数が限定される場合</a:t>
            </a:r>
            <a:r>
              <a:rPr kumimoji="1" lang="ja-JP" altLang="en-US" sz="3200" b="1" dirty="0" smtClean="0"/>
              <a:t>はどうするの？</a:t>
            </a: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改良型罰回避政策形成アルゴリズム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罰ルール度  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𝑷𝑳</m:t>
                    </m:r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𝒙𝒂</m:t>
                            </m:r>
                          </m:e>
                        </m:d>
                      </m:num>
                      <m:den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𝑵</m:t>
                        </m:r>
                        <m:d>
                          <m:d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𝒙𝒂</m:t>
                            </m:r>
                          </m:e>
                        </m:d>
                      </m:den>
                    </m:f>
                  </m:oMath>
                </a14:m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𝒙𝒂</m:t>
                    </m:r>
                  </m:oMath>
                </a14:m>
                <a:r>
                  <a:rPr lang="en-US" altLang="ja-JP" sz="3200" b="1" dirty="0" smtClean="0">
                    <a:latin typeface="Cambria Math" panose="02040503050406030204" pitchFamily="18" charset="0"/>
                  </a:rPr>
                  <a:t> : </a:t>
                </a:r>
                <a:r>
                  <a:rPr lang="ja-JP" altLang="en-US" sz="3200" b="1" dirty="0" smtClean="0">
                    <a:latin typeface="Cambria Math" panose="02040503050406030204" pitchFamily="18" charset="0"/>
                  </a:rPr>
                  <a:t>ルール</a:t>
                </a:r>
                <a:endParaRPr lang="en-US" altLang="ja-JP" sz="3200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ja-JP" altLang="en-US" sz="3200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𝑷𝑳</m:t>
                    </m:r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  <m:r>
                      <a:rPr lang="ja-JP" altLang="en-US" sz="3200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ja-JP" sz="3200" b="1" dirty="0" smtClean="0"/>
                  <a:t> : </a:t>
                </a:r>
                <a:r>
                  <a:rPr lang="ja-JP" altLang="en-US" sz="3200" b="1" dirty="0" smtClean="0"/>
                  <a:t>各罰ルールの罰状態への遷移確率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</m:oMath>
                </a14:m>
                <a:r>
                  <a:rPr lang="en-US" altLang="ja-JP" sz="3200" b="1" dirty="0" smtClean="0"/>
                  <a:t> : 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𝒙𝒂</m:t>
                    </m:r>
                  </m:oMath>
                </a14:m>
                <a:r>
                  <a:rPr lang="ja-JP" altLang="en-US" sz="3200" b="1" dirty="0" smtClean="0"/>
                  <a:t>が罰と判定された回数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</m:oMath>
                </a14:m>
                <a:r>
                  <a:rPr lang="en-US" altLang="ja-JP" sz="3200" b="1" dirty="0" smtClean="0"/>
                  <a:t> : 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𝒙𝒂</m:t>
                    </m:r>
                  </m:oMath>
                </a14:m>
                <a:r>
                  <a:rPr lang="ja-JP" altLang="en-US" sz="3200" b="1" dirty="0" smtClean="0"/>
                  <a:t>を選んだ回数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𝑷𝑳</m:t>
                    </m:r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ja-JP" sz="3200" b="1" dirty="0" smtClean="0"/>
                  <a:t> </a:t>
                </a:r>
                <a:r>
                  <a:rPr lang="ja-JP" altLang="en-US" sz="3200" b="1" dirty="0" smtClean="0"/>
                  <a:t>のとき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𝒙𝒂</m:t>
                    </m:r>
                  </m:oMath>
                </a14:m>
                <a:r>
                  <a:rPr lang="ja-JP" altLang="en-US" sz="3200" b="1" dirty="0" smtClean="0"/>
                  <a:t>を罰ルールとする</a:t>
                </a:r>
                <a:r>
                  <a:rPr lang="en-US" altLang="ja-JP" sz="3200" b="1" dirty="0" smtClean="0"/>
                  <a:t>(</a:t>
                </a:r>
                <a:r>
                  <a:rPr lang="ja-JP" altLang="en-US" sz="3200" b="1" dirty="0" smtClean="0"/>
                  <a:t>確率 </a:t>
                </a:r>
                <a:r>
                  <a:rPr lang="en-US" altLang="ja-JP" sz="3200" b="1" dirty="0" smtClean="0"/>
                  <a:t>+ </a:t>
                </a:r>
                <a:r>
                  <a:rPr lang="ja-JP" altLang="en-US" sz="3200" b="1" dirty="0" smtClean="0"/>
                  <a:t>閾値</a:t>
                </a:r>
                <a:r>
                  <a:rPr lang="en-US" altLang="ja-JP" sz="3200" b="1" dirty="0" smtClean="0"/>
                  <a:t>)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  <a:blipFill rotWithShape="0">
                <a:blip r:embed="rId2"/>
                <a:stretch>
                  <a:fillRect l="-1478" t="-23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連続値で与えられる感覚入力への対応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57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連続値の問題点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連続値だと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タイプ</a:t>
            </a:r>
            <a:r>
              <a:rPr lang="en-US" altLang="ja-JP" sz="3200" b="1" dirty="0" smtClean="0"/>
              <a:t>2</a:t>
            </a:r>
            <a:r>
              <a:rPr lang="ja-JP" altLang="en-US" sz="3200" b="1" dirty="0" smtClean="0"/>
              <a:t>の混合が生じる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⇒離散化する必要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⇒離散化は基底関数を用いる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円/楕円 3"/>
          <p:cNvSpPr/>
          <p:nvPr/>
        </p:nvSpPr>
        <p:spPr>
          <a:xfrm>
            <a:off x="7556500" y="4483100"/>
            <a:ext cx="622300" cy="6223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4" idx="6"/>
          </p:cNvCxnSpPr>
          <p:nvPr/>
        </p:nvCxnSpPr>
        <p:spPr>
          <a:xfrm>
            <a:off x="8178800" y="4794250"/>
            <a:ext cx="1041400" cy="63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419071" y="5183658"/>
            <a:ext cx="3542270" cy="120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行動は全方位に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とれるのでは？</a:t>
            </a:r>
            <a:endParaRPr lang="en-US" altLang="ja-JP" sz="3200" b="1" dirty="0" smtClean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248400" y="4800600"/>
            <a:ext cx="13081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6248400" y="5105400"/>
            <a:ext cx="1536700" cy="1028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 flipV="1">
            <a:off x="7093465" y="3854386"/>
            <a:ext cx="653535" cy="6872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 flipV="1">
            <a:off x="8049742" y="4028668"/>
            <a:ext cx="592093" cy="5376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/>
          <p:cNvCxnSpPr/>
          <p:nvPr/>
        </p:nvCxnSpPr>
        <p:spPr>
          <a:xfrm>
            <a:off x="7952088" y="5134951"/>
            <a:ext cx="128374" cy="4248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6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55886" r="58517" b="5195"/>
          <a:stretch/>
        </p:blipFill>
        <p:spPr>
          <a:xfrm rot="16200000">
            <a:off x="6738598" y="1309863"/>
            <a:ext cx="4201297" cy="67055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基底関数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とばす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ja-JP" sz="3200" b="1" dirty="0" smtClean="0"/>
                  <a:t> : </a:t>
                </a:r>
                <a:r>
                  <a:rPr lang="ja-JP" altLang="en-US" sz="3200" b="1" dirty="0" smtClean="0"/>
                  <a:t>時刻</a:t>
                </a:r>
                <a:r>
                  <a:rPr lang="en-US" altLang="ja-JP" sz="3200" b="1" dirty="0" smtClean="0"/>
                  <a:t>t</a:t>
                </a:r>
                <a:r>
                  <a:rPr lang="ja-JP" altLang="en-US" sz="3200" b="1" dirty="0" err="1" smtClean="0"/>
                  <a:t>での</a:t>
                </a:r>
                <a:r>
                  <a:rPr lang="ja-JP" altLang="en-US" sz="3200" b="1" dirty="0" smtClean="0"/>
                  <a:t>感覚入力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ja-JP" sz="3200" b="1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で選択した行動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ja-JP" sz="3200" b="1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を選択したときの遷移先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基底関数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ja-JP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3200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sup>
                    </m:sSup>
                  </m:oMath>
                </a14:m>
                <a:r>
                  <a:rPr lang="en-US" altLang="ja-JP" sz="3200" b="1" dirty="0" smtClean="0"/>
                  <a:t> 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  <a:blipFill>
                <a:blip r:embed="rId3"/>
                <a:stretch>
                  <a:fillRect l="-1478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55886" r="58517" b="5195"/>
          <a:stretch/>
        </p:blipFill>
        <p:spPr>
          <a:xfrm rot="16200000">
            <a:off x="6738598" y="1309863"/>
            <a:ext cx="4201297" cy="67055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基底関数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とばす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任意の観測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ja-JP" altLang="en-US" sz="3200" b="1" dirty="0" smtClean="0"/>
                  <a:t>を得た時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各基底関数への近さを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ja-JP" altLang="en-US" sz="3200" b="1" dirty="0" smtClean="0"/>
                  <a:t>により比較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ja-JP" altLang="en-US" sz="3200" b="1" dirty="0" smtClean="0"/>
                  <a:t>に</a:t>
                </a:r>
                <a14:m>
                  <m:oMath xmlns:m="http://schemas.openxmlformats.org/officeDocument/2006/math">
                    <m:r>
                      <a:rPr lang="en-US" altLang="ja-JP" sz="32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3200" b="1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𝒑𝒂𝒓𝒂</m:t>
                        </m:r>
                      </m:sub>
                    </m:sSub>
                    <m:r>
                      <a:rPr lang="ja-JP" altLang="en-US" sz="3200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ja-JP" altLang="en-US" sz="3200" b="1" dirty="0" smtClean="0"/>
                  <a:t>となる閾値を基底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⇒各基底ごとに守備範囲を制御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  <a:blipFill>
                <a:blip r:embed="rId3"/>
                <a:stretch>
                  <a:fillRect l="-1478" t="-2361" r="-10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8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55886" r="58517" b="5195"/>
          <a:stretch/>
        </p:blipFill>
        <p:spPr>
          <a:xfrm rot="16200000">
            <a:off x="6738598" y="1309863"/>
            <a:ext cx="4201297" cy="67055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基底関数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とばす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各学習の行動選択</a:t>
            </a:r>
            <a:r>
              <a:rPr lang="en-US" altLang="ja-JP" sz="3200" b="1" dirty="0" smtClean="0"/>
              <a:t>/</a:t>
            </a:r>
            <a:r>
              <a:rPr lang="ja-JP" altLang="en-US" sz="3200" b="1" dirty="0" smtClean="0"/>
              <a:t>実行ごとに基底関数を生成し</a:t>
            </a:r>
            <a:r>
              <a:rPr lang="en-US" altLang="ja-JP" sz="3200" b="1" dirty="0" smtClean="0"/>
              <a:t>,</a:t>
            </a:r>
            <a:r>
              <a:rPr lang="ja-JP" altLang="en-US" sz="3200" b="1" dirty="0" smtClean="0"/>
              <a:t>記憶する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⇒行動選択時には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現在の感覚入力に最も合致する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基底関数に記憶されている行動を選択すればよい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 smtClean="0"/>
              <a:t>※</a:t>
            </a:r>
            <a:r>
              <a:rPr lang="ja-JP" altLang="en-US" sz="3200" b="1" dirty="0" smtClean="0"/>
              <a:t>深層学習による</a:t>
            </a: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は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2.4.6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3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の応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用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例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科目分類支援システム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NIAD-QE</a:t>
            </a:r>
            <a:r>
              <a:rPr lang="ja-JP" altLang="en-US" sz="3200" b="1" dirty="0" smtClean="0"/>
              <a:t>が定める修得単位の審査の基準に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合致するように科目を分類</a:t>
            </a:r>
            <a:r>
              <a:rPr lang="en-US" altLang="ja-JP" sz="3200" b="1" dirty="0" smtClean="0"/>
              <a:t>,</a:t>
            </a:r>
            <a:r>
              <a:rPr lang="ja-JP" altLang="en-US" sz="3200" b="1" dirty="0" smtClean="0"/>
              <a:t>整理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申告する必要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9519" r="77567" b="57567"/>
          <a:stretch/>
        </p:blipFill>
        <p:spPr>
          <a:xfrm rot="16032451">
            <a:off x="4088370" y="-178554"/>
            <a:ext cx="3207951" cy="90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科目分類支援システム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NIAD-QE</a:t>
            </a:r>
            <a:r>
              <a:rPr lang="ja-JP" altLang="en-US" sz="3200" b="1" dirty="0" smtClean="0"/>
              <a:t>は分類の正しさを検討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⇒</a:t>
            </a:r>
            <a:r>
              <a:rPr lang="ja-JP" altLang="en-US" sz="3200" b="1" dirty="0" err="1" smtClean="0"/>
              <a:t>めんど</a:t>
            </a:r>
            <a:r>
              <a:rPr lang="ja-JP" altLang="en-US" sz="3200" b="1" dirty="0" smtClean="0"/>
              <a:t>くさい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9519" r="77567" b="57567"/>
          <a:stretch/>
        </p:blipFill>
        <p:spPr>
          <a:xfrm rot="16032451">
            <a:off x="4088370" y="-178554"/>
            <a:ext cx="3207951" cy="90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科目分類支援システム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支援するための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科目分類支援システム</a:t>
            </a:r>
            <a:r>
              <a:rPr lang="en-US" altLang="ja-JP" sz="3200" b="1" dirty="0" smtClean="0"/>
              <a:t>(CCS)</a:t>
            </a:r>
          </a:p>
          <a:p>
            <a:pPr marL="0" indent="0">
              <a:buNone/>
            </a:pPr>
            <a:r>
              <a:rPr lang="ja-JP" altLang="en-US" sz="3200" b="1" dirty="0" smtClean="0"/>
              <a:t>発展形 </a:t>
            </a:r>
            <a:r>
              <a:rPr lang="en-US" altLang="ja-JP" sz="3200" b="1" dirty="0" smtClean="0"/>
              <a:t>: </a:t>
            </a:r>
            <a:r>
              <a:rPr lang="ja-JP" altLang="en-US" sz="3200" b="1" dirty="0" smtClean="0"/>
              <a:t>分類候補数の能動的調整を可能にした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           </a:t>
            </a:r>
            <a:r>
              <a:rPr lang="ja-JP" altLang="en-US" sz="3200" b="1" dirty="0" smtClean="0"/>
              <a:t>科目分類支援システム</a:t>
            </a:r>
            <a:r>
              <a:rPr lang="en-US" altLang="ja-JP" sz="3200" b="1" dirty="0" smtClean="0"/>
              <a:t>(ACCS)</a:t>
            </a:r>
          </a:p>
          <a:p>
            <a:pPr marL="0" indent="0">
              <a:buNone/>
            </a:pPr>
            <a:r>
              <a:rPr lang="ja-JP" altLang="en-US" sz="3200" b="1" dirty="0" smtClean="0"/>
              <a:t>これにより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各科目区分に分類される可能性が高い科目を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優先的に専門委員に提示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学習の高速化にはいくつかの観点</a:t>
            </a:r>
            <a:endParaRPr kumimoji="1"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①計算回数</a:t>
            </a:r>
            <a:r>
              <a:rPr lang="en-US" altLang="ja-JP" sz="3200" b="1" dirty="0" smtClean="0"/>
              <a:t>/</a:t>
            </a:r>
            <a:r>
              <a:rPr lang="ja-JP" altLang="en-US" sz="3200" b="1" dirty="0" smtClean="0"/>
              <a:t>計算の単純化で計算時間を減らす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kumimoji="1" lang="ja-JP" altLang="en-US" sz="3200" b="1" dirty="0" smtClean="0"/>
              <a:t>②試行錯誤</a:t>
            </a:r>
            <a:r>
              <a:rPr kumimoji="1" lang="en-US" altLang="ja-JP" sz="3200" b="1" dirty="0" smtClean="0"/>
              <a:t>(for</a:t>
            </a:r>
            <a:r>
              <a:rPr lang="ja-JP" altLang="en-US" sz="3200" b="1" dirty="0" smtClean="0"/>
              <a:t>文のイメージ</a:t>
            </a:r>
            <a:r>
              <a:rPr kumimoji="1" lang="en-US" altLang="ja-JP" sz="3200" b="1" dirty="0" smtClean="0"/>
              <a:t>)</a:t>
            </a:r>
            <a:r>
              <a:rPr kumimoji="1" lang="ja-JP" altLang="en-US" sz="3200" b="1" dirty="0" smtClean="0"/>
              <a:t>を</a:t>
            </a:r>
            <a:r>
              <a:rPr kumimoji="1" lang="ja-JP" altLang="en-US" sz="3200" b="1" dirty="0" smtClean="0"/>
              <a:t>減らす</a:t>
            </a:r>
            <a:endParaRPr kumimoji="1" lang="en-US" altLang="ja-JP" sz="3200" b="1" dirty="0" smtClean="0"/>
          </a:p>
          <a:p>
            <a:pPr marL="0" indent="0">
              <a:buNone/>
            </a:pPr>
            <a:r>
              <a:rPr lang="ja-JP" altLang="en-US" sz="3200" b="1" smtClean="0"/>
              <a:t>③計算の並列化</a:t>
            </a:r>
            <a:endParaRPr kumimoji="1"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 smtClean="0"/>
              <a:t>今回は</a:t>
            </a:r>
            <a:r>
              <a:rPr lang="ja-JP" altLang="en-US" sz="3200" b="1" dirty="0" smtClean="0"/>
              <a:t>②の話</a:t>
            </a: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7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現実的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なシステム構成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理想的には</a:t>
            </a:r>
            <a:r>
              <a:rPr lang="en-US" altLang="ja-JP" sz="3200" b="1" dirty="0" smtClean="0"/>
              <a:t>, </a:t>
            </a:r>
            <a:r>
              <a:rPr lang="ja-JP" altLang="en-US" sz="3200" b="1" dirty="0"/>
              <a:t>専攻</a:t>
            </a:r>
            <a:r>
              <a:rPr lang="ja-JP" altLang="en-US" sz="3200" b="1" dirty="0" smtClean="0"/>
              <a:t>の区分ごとに異なることが予想される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科目区分の特性を学習してほしい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b="1" dirty="0" smtClean="0"/>
              <a:t>⇒過去の実際の判定例から</a:t>
            </a: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であらかじめ学習！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en-US" altLang="ja-JP" sz="3200" b="1" dirty="0" smtClean="0"/>
              <a:t>ACCS with </a:t>
            </a:r>
            <a:r>
              <a:rPr lang="en-US" altLang="ja-JP" sz="3200" b="1" dirty="0" err="1" smtClean="0"/>
              <a:t>XoL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9" t="58266" r="49464" b="8820"/>
          <a:stretch/>
        </p:blipFill>
        <p:spPr>
          <a:xfrm rot="16200000">
            <a:off x="4264406" y="504413"/>
            <a:ext cx="3314138" cy="90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9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アルゴリズムの性能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シミュレーションの詳細は本に書いてある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平均科目審査数が</a:t>
            </a:r>
            <a:r>
              <a:rPr lang="ja-JP" altLang="en-US" sz="3200" b="1" dirty="0"/>
              <a:t>以下</a:t>
            </a:r>
            <a:r>
              <a:rPr lang="ja-JP" altLang="en-US" sz="3200" b="1" dirty="0" smtClean="0"/>
              <a:t>の通り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 smtClean="0"/>
              <a:t>ACCS with </a:t>
            </a: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を使うととても良い結果に！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" t="60515" r="81524" b="10562"/>
          <a:stretch/>
        </p:blipFill>
        <p:spPr>
          <a:xfrm rot="16200000">
            <a:off x="4311962" y="-239214"/>
            <a:ext cx="2672743" cy="79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腱駆動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足歩行ロボット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6" t="8285" r="23875" b="52429"/>
          <a:stretch/>
        </p:blipFill>
        <p:spPr>
          <a:xfrm rot="16040072">
            <a:off x="4024353" y="242505"/>
            <a:ext cx="4610015" cy="8048624"/>
          </a:xfrm>
        </p:spPr>
      </p:pic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1169773"/>
            <a:ext cx="10727724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状態 </a:t>
            </a:r>
            <a:r>
              <a:rPr lang="en-US" altLang="ja-JP" sz="3200" b="1" dirty="0" smtClean="0"/>
              <a:t>: </a:t>
            </a:r>
            <a:r>
              <a:rPr lang="ja-JP" altLang="en-US" sz="3200" b="1" dirty="0" smtClean="0"/>
              <a:t>着地している足の状態</a:t>
            </a:r>
            <a:r>
              <a:rPr lang="en-US" altLang="ja-JP" sz="3200" b="1" dirty="0" smtClean="0"/>
              <a:t>(2</a:t>
            </a:r>
            <a:r>
              <a:rPr lang="ja-JP" altLang="en-US" sz="3200" b="1" dirty="0" smtClean="0"/>
              <a:t>次元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離散</a:t>
            </a:r>
            <a:r>
              <a:rPr lang="en-US" altLang="ja-JP" sz="3200" b="1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       + </a:t>
            </a:r>
            <a:r>
              <a:rPr lang="ja-JP" altLang="en-US" sz="3200" b="1" dirty="0" smtClean="0"/>
              <a:t>腰の座標など</a:t>
            </a:r>
            <a:r>
              <a:rPr lang="en-US" altLang="ja-JP" sz="3200" b="1" dirty="0" smtClean="0"/>
              <a:t>(6</a:t>
            </a:r>
            <a:r>
              <a:rPr lang="ja-JP" altLang="en-US" sz="3200" b="1" dirty="0" smtClean="0"/>
              <a:t>次元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連続</a:t>
            </a:r>
            <a:r>
              <a:rPr lang="en-US" altLang="ja-JP" sz="32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49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腱駆動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足歩行ロボット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1169773"/>
            <a:ext cx="10727724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連続値 ⇒ </a:t>
            </a:r>
            <a:r>
              <a:rPr lang="en-US" altLang="ja-JP" sz="3200" b="1" dirty="0" smtClean="0"/>
              <a:t>2.4.4</a:t>
            </a:r>
            <a:r>
              <a:rPr lang="ja-JP" altLang="en-US" sz="3200" b="1" dirty="0" smtClean="0"/>
              <a:t>の離散化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学習</a:t>
            </a:r>
            <a:r>
              <a:rPr lang="ja-JP" altLang="en-US" sz="3200" b="1" dirty="0" smtClean="0"/>
              <a:t>の高速化 ⇒ </a:t>
            </a:r>
            <a:r>
              <a:rPr lang="en-US" altLang="ja-JP" sz="3200" b="1" dirty="0" smtClean="0"/>
              <a:t>K</a:t>
            </a:r>
            <a:r>
              <a:rPr lang="ja-JP" altLang="en-US" sz="3200" b="1" dirty="0" smtClean="0"/>
              <a:t>回報酬を受けた状態は固定状態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　　　　　　  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最大の評価値をもつ行動のみを選択</a:t>
            </a:r>
            <a:r>
              <a:rPr lang="en-US" altLang="ja-JP" sz="3200" b="1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実ロボットのシミュレータの成功率結果は以下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/>
          </p:nvPr>
        </p:nvGraphicFramePr>
        <p:xfrm>
          <a:off x="447160" y="3495675"/>
          <a:ext cx="11182349" cy="273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957"/>
                <a:gridCol w="1084331"/>
                <a:gridCol w="1074983"/>
                <a:gridCol w="1205851"/>
                <a:gridCol w="1271284"/>
                <a:gridCol w="1261937"/>
                <a:gridCol w="1306212"/>
                <a:gridCol w="1397794"/>
              </a:tblGrid>
              <a:tr h="92358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K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1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3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5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10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15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20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∞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9050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Q-learning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60%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87%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80%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80%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93%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80%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73%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90504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改良型</a:t>
                      </a:r>
                      <a:r>
                        <a:rPr kumimoji="1" lang="en-US" altLang="ja-JP" sz="3200" dirty="0" smtClean="0"/>
                        <a:t>PARP</a:t>
                      </a:r>
                      <a:endParaRPr kumimoji="1" lang="ja-JP" altLang="en-US" sz="3200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すべて失敗</a:t>
                      </a:r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5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発展性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2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ハイブリッド手法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1169773"/>
            <a:ext cx="10727724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複数</a:t>
            </a:r>
            <a:r>
              <a:rPr lang="ja-JP" altLang="en-US" sz="3200" b="1" dirty="0" smtClean="0"/>
              <a:t>の学習機をハイブリッドさせた手法 </a:t>
            </a:r>
            <a:r>
              <a:rPr lang="en-US" altLang="ja-JP" sz="3200" b="1" dirty="0" smtClean="0"/>
              <a:t>: </a:t>
            </a:r>
            <a:r>
              <a:rPr lang="en-US" altLang="ja-JP" sz="3200" b="1" dirty="0" err="1" smtClean="0"/>
              <a:t>MarcoPolo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/>
              <a:t>	</a:t>
            </a:r>
            <a:r>
              <a:rPr lang="ja-JP" altLang="en-US" sz="3200" b="1" dirty="0" smtClean="0"/>
              <a:t>素早い学習の</a:t>
            </a:r>
            <a:r>
              <a:rPr lang="en-US" altLang="ja-JP" sz="3200" b="1" dirty="0" smtClean="0"/>
              <a:t>Profit Sharing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/>
              <a:t>	+ </a:t>
            </a:r>
            <a:r>
              <a:rPr lang="ja-JP" altLang="en-US" sz="3200" b="1" dirty="0" smtClean="0"/>
              <a:t>環境の道程を行う </a:t>
            </a:r>
            <a:r>
              <a:rPr lang="en-US" altLang="ja-JP" sz="3200" b="1" dirty="0" smtClean="0"/>
              <a:t>k-</a:t>
            </a:r>
            <a:r>
              <a:rPr lang="ja-JP" altLang="en-US" sz="3200" b="1" dirty="0" smtClean="0"/>
              <a:t>確実探査法 の切り替え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</p:txBody>
      </p:sp>
      <p:pic>
        <p:nvPicPr>
          <p:cNvPr id="8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4" t="57924" r="8524" b="7754"/>
          <a:stretch/>
        </p:blipFill>
        <p:spPr>
          <a:xfrm rot="16200000">
            <a:off x="4385085" y="1042205"/>
            <a:ext cx="3306499" cy="7031654"/>
          </a:xfrm>
        </p:spPr>
      </p:pic>
    </p:spTree>
    <p:extLst>
      <p:ext uri="{BB962C8B-B14F-4D97-AF65-F5344CB8AC3E}">
        <p14:creationId xmlns:p14="http://schemas.microsoft.com/office/powerpoint/2010/main" val="9146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ハイブリッド手法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199" y="1169773"/>
            <a:ext cx="11134725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複数</a:t>
            </a:r>
            <a:r>
              <a:rPr lang="ja-JP" altLang="en-US" sz="3200" b="1" dirty="0" smtClean="0"/>
              <a:t>の学習機をハイブリッドさせた手法 </a:t>
            </a:r>
            <a:r>
              <a:rPr lang="en-US" altLang="ja-JP" sz="3200" b="1" dirty="0" smtClean="0"/>
              <a:t>:</a:t>
            </a:r>
            <a:r>
              <a:rPr lang="ja-JP" altLang="en-US" sz="3200" b="1" dirty="0"/>
              <a:t> </a:t>
            </a:r>
            <a:r>
              <a:rPr lang="ja-JP" altLang="en-US" sz="3200" b="1" dirty="0" smtClean="0"/>
              <a:t>ハイブリッド手法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/>
              <a:t>	</a:t>
            </a:r>
            <a:r>
              <a:rPr lang="ja-JP" altLang="en-US" sz="3200" b="1" dirty="0" smtClean="0"/>
              <a:t>学習 </a:t>
            </a:r>
            <a:r>
              <a:rPr lang="en-US" altLang="ja-JP" sz="3200" b="1" dirty="0" smtClean="0"/>
              <a:t>: Profit Sharing  or  Q-learning  or </a:t>
            </a:r>
            <a:r>
              <a:rPr lang="ja-JP" altLang="en-US" sz="3200" b="1" dirty="0" smtClean="0"/>
              <a:t>政策反復法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/>
              <a:t>	</a:t>
            </a:r>
            <a:r>
              <a:rPr lang="ja-JP" altLang="en-US" sz="3200" b="1" dirty="0" smtClean="0"/>
              <a:t>行動選択 </a:t>
            </a:r>
            <a:r>
              <a:rPr lang="en-US" altLang="ja-JP" sz="3200" b="1" dirty="0" smtClean="0"/>
              <a:t>: k-</a:t>
            </a:r>
            <a:r>
              <a:rPr lang="ja-JP" altLang="en-US" sz="3200" b="1" dirty="0" smtClean="0"/>
              <a:t>確実探査法</a:t>
            </a:r>
            <a:endParaRPr lang="en-US" altLang="ja-JP" sz="3200" b="1" dirty="0" smtClean="0"/>
          </a:p>
        </p:txBody>
      </p:sp>
      <p:pic>
        <p:nvPicPr>
          <p:cNvPr id="8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4" t="57924" r="8524" b="7754"/>
          <a:stretch/>
        </p:blipFill>
        <p:spPr>
          <a:xfrm rot="16200000">
            <a:off x="4385085" y="1042205"/>
            <a:ext cx="3306499" cy="7031654"/>
          </a:xfrm>
        </p:spPr>
      </p:pic>
    </p:spTree>
    <p:extLst>
      <p:ext uri="{BB962C8B-B14F-4D97-AF65-F5344CB8AC3E}">
        <p14:creationId xmlns:p14="http://schemas.microsoft.com/office/powerpoint/2010/main" val="188910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深層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(DQN)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199" y="1169773"/>
            <a:ext cx="11134725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深層</a:t>
            </a:r>
            <a:r>
              <a:rPr lang="ja-JP" altLang="en-US" sz="3200" b="1" dirty="0" smtClean="0"/>
              <a:t>学習 </a:t>
            </a:r>
            <a:r>
              <a:rPr lang="en-US" altLang="ja-JP" sz="3200" b="1" dirty="0" smtClean="0"/>
              <a:t>+ </a:t>
            </a:r>
            <a:r>
              <a:rPr lang="ja-JP" altLang="en-US" sz="3200" b="1" dirty="0" smtClean="0"/>
              <a:t>強化学習 ⇒ </a:t>
            </a:r>
            <a:r>
              <a:rPr lang="en-US" altLang="ja-JP" sz="3200" b="1" dirty="0" smtClean="0"/>
              <a:t>Deep Q-Network (DQN)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膨大</a:t>
            </a:r>
            <a:r>
              <a:rPr lang="ja-JP" altLang="en-US" sz="3200" b="1" dirty="0" smtClean="0"/>
              <a:t>な量のデータをディープ化して処理</a:t>
            </a:r>
            <a:r>
              <a:rPr lang="en-US" altLang="ja-JP" sz="3200" b="1" dirty="0" smtClean="0"/>
              <a:t>, Q-learning</a:t>
            </a:r>
            <a:r>
              <a:rPr lang="ja-JP" altLang="en-US" sz="3200" b="1" dirty="0" smtClean="0"/>
              <a:t>で学習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ネットワークの教師信号は？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/>
              <a:t>Q-learning</a:t>
            </a:r>
            <a:r>
              <a:rPr lang="ja-JP" altLang="en-US" sz="3200" b="1" dirty="0" smtClean="0"/>
              <a:t>により与えられる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⇒試行錯誤をしなければならない！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⇒結局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計算量は膨大に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で一回一回の体験を貴重なものにすればよい！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5786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8" t="7752" r="39732" b="53285"/>
          <a:stretch/>
        </p:blipFill>
        <p:spPr>
          <a:xfrm rot="16024940">
            <a:off x="3735391" y="816482"/>
            <a:ext cx="4161298" cy="7796958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を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DQN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に適用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199" y="1169773"/>
            <a:ext cx="11134725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の学習結果を</a:t>
            </a:r>
            <a:r>
              <a:rPr lang="en-US" altLang="ja-JP" sz="3200" b="1" dirty="0" smtClean="0"/>
              <a:t>DQN</a:t>
            </a:r>
            <a:r>
              <a:rPr lang="ja-JP" altLang="en-US" sz="3200" b="1" dirty="0" smtClean="0"/>
              <a:t>に適用</a:t>
            </a:r>
            <a:r>
              <a:rPr lang="en-US" altLang="ja-JP" sz="3200" b="1" dirty="0" smtClean="0"/>
              <a:t>(DQN with PS)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/>
              <a:t>実際</a:t>
            </a:r>
            <a:r>
              <a:rPr lang="ja-JP" altLang="en-US" sz="3200" b="1" dirty="0" smtClean="0"/>
              <a:t>に</a:t>
            </a:r>
            <a:r>
              <a:rPr lang="en-US" altLang="ja-JP" sz="3200" b="1" dirty="0" smtClean="0"/>
              <a:t>Q-learning</a:t>
            </a:r>
            <a:r>
              <a:rPr lang="ja-JP" altLang="en-US" sz="3200" b="1" dirty="0" smtClean="0"/>
              <a:t>の学習が進んでいなくても</a:t>
            </a:r>
            <a:r>
              <a:rPr lang="en-US" altLang="ja-JP" sz="3200" b="1" dirty="0" smtClean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 </a:t>
            </a:r>
            <a:r>
              <a:rPr lang="ja-JP" altLang="en-US" sz="3200" b="1" dirty="0" smtClean="0"/>
              <a:t>効率的なネットワークの学習を行い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計算量が低減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4056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2.4.7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おわりに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9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試行錯誤を減らす</a:t>
            </a:r>
            <a:endParaRPr kumimoji="1"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教示</a:t>
            </a:r>
            <a:r>
              <a:rPr lang="en-US" altLang="ja-JP" sz="3200" b="1" dirty="0" smtClean="0"/>
              <a:t>(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teaching</a:t>
            </a:r>
            <a:r>
              <a:rPr lang="en-US" altLang="ja-JP" sz="3200" b="1" dirty="0" smtClean="0"/>
              <a:t>)</a:t>
            </a:r>
          </a:p>
          <a:p>
            <a:pPr marL="0" indent="0">
              <a:buNone/>
            </a:pPr>
            <a:r>
              <a:rPr kumimoji="1" lang="ja-JP" altLang="en-US" sz="3200" b="1" dirty="0" smtClean="0"/>
              <a:t>　これは</a:t>
            </a:r>
            <a:r>
              <a:rPr kumimoji="1" lang="en-US" altLang="ja-JP" sz="3200" b="1" dirty="0" smtClean="0"/>
              <a:t>, </a:t>
            </a:r>
            <a:r>
              <a:rPr kumimoji="1" lang="ja-JP" altLang="en-US" sz="3200" b="1" dirty="0" smtClean="0"/>
              <a:t>学習器に</a:t>
            </a:r>
            <a:r>
              <a:rPr kumimoji="1" lang="ja-JP" altLang="en-US" sz="3200" b="1" dirty="0" smtClean="0">
                <a:solidFill>
                  <a:srgbClr val="FF0000"/>
                </a:solidFill>
              </a:rPr>
              <a:t>環境の情報</a:t>
            </a:r>
            <a:r>
              <a:rPr kumimoji="1" lang="en-US" altLang="ja-JP" sz="3200" b="1" dirty="0" smtClean="0">
                <a:solidFill>
                  <a:srgbClr val="FF0000"/>
                </a:solidFill>
              </a:rPr>
              <a:t>(</a:t>
            </a:r>
            <a:r>
              <a:rPr kumimoji="1" lang="ja-JP" altLang="en-US" sz="3200" b="1" dirty="0" smtClean="0">
                <a:solidFill>
                  <a:srgbClr val="FF0000"/>
                </a:solidFill>
              </a:rPr>
              <a:t>事前知識</a:t>
            </a:r>
            <a:r>
              <a:rPr kumimoji="1" lang="en-US" altLang="ja-JP" sz="3200" b="1" dirty="0" smtClean="0">
                <a:solidFill>
                  <a:srgbClr val="FF0000"/>
                </a:solidFill>
              </a:rPr>
              <a:t>)</a:t>
            </a:r>
            <a:r>
              <a:rPr kumimoji="1" lang="ja-JP" altLang="en-US" sz="3200" b="1" dirty="0" smtClean="0"/>
              <a:t>を与えること</a:t>
            </a:r>
            <a:endParaRPr kumimoji="1"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 smtClean="0"/>
              <a:t>環境の情報 </a:t>
            </a:r>
            <a:r>
              <a:rPr kumimoji="1" lang="en-US" altLang="ja-JP" sz="3200" b="1" dirty="0" smtClean="0"/>
              <a:t>: </a:t>
            </a:r>
            <a:r>
              <a:rPr kumimoji="1" lang="ja-JP" altLang="en-US" sz="3200" b="1" dirty="0" smtClean="0"/>
              <a:t>遷移確率</a:t>
            </a:r>
            <a:r>
              <a:rPr kumimoji="1" lang="en-US" altLang="ja-JP" sz="3200" b="1" dirty="0" smtClean="0"/>
              <a:t>, </a:t>
            </a:r>
            <a:r>
              <a:rPr kumimoji="1" lang="ja-JP" altLang="en-US" sz="3200" b="1" dirty="0" smtClean="0"/>
              <a:t>報酬期待値</a:t>
            </a:r>
            <a:r>
              <a:rPr kumimoji="1" lang="en-US" altLang="ja-JP" sz="3200" b="1" dirty="0" smtClean="0"/>
              <a:t>, etc…</a:t>
            </a:r>
          </a:p>
          <a:p>
            <a:pPr marL="0" indent="0">
              <a:buNone/>
            </a:pPr>
            <a:r>
              <a:rPr lang="ja-JP" altLang="en-US" sz="3200" b="1" dirty="0" smtClean="0"/>
              <a:t>⇒事前知識がない場合は使用できない！</a:t>
            </a:r>
            <a:endParaRPr kumimoji="1" lang="en-US" altLang="ja-JP" sz="3200" b="1" dirty="0"/>
          </a:p>
          <a:p>
            <a:pPr marL="0" indent="0">
              <a:buNone/>
            </a:pP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8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2.4.7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まとめ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199" y="1169773"/>
            <a:ext cx="11134725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はそれ自体で完結している学習手法</a:t>
            </a:r>
            <a:endParaRPr lang="en-US" altLang="ja-JP" sz="3200" b="1" dirty="0" smtClean="0"/>
          </a:p>
          <a:p>
            <a:r>
              <a:rPr lang="ja-JP" altLang="en-US" sz="3200" b="1" dirty="0" smtClean="0"/>
              <a:t>強化学習とはバックグラウンドが異なる</a:t>
            </a:r>
            <a:endParaRPr lang="en-US" altLang="ja-JP" sz="3200" b="1" dirty="0" smtClean="0"/>
          </a:p>
          <a:p>
            <a:r>
              <a:rPr lang="ja-JP" altLang="en-US" sz="3200" b="1" dirty="0" smtClean="0"/>
              <a:t>強化学習とは異なり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合理的な解を追及</a:t>
            </a:r>
            <a:endParaRPr lang="en-US" altLang="ja-JP" sz="3200" b="1" dirty="0" smtClean="0"/>
          </a:p>
          <a:p>
            <a:r>
              <a:rPr lang="ja-JP" altLang="en-US" sz="3200" b="1" dirty="0" smtClean="0"/>
              <a:t>ほかの手法と組み合わせることで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効率的に良い解を導くことが期待される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　</a:t>
            </a:r>
            <a:r>
              <a:rPr lang="en-US" altLang="ja-JP" sz="3200" b="1" dirty="0" smtClean="0"/>
              <a:t>ex)</a:t>
            </a:r>
            <a:r>
              <a:rPr lang="ja-JP" altLang="en-US" sz="3200" b="1" dirty="0" smtClean="0"/>
              <a:t>ハイブリッド手法</a:t>
            </a:r>
            <a:r>
              <a:rPr lang="en-US" altLang="ja-JP" sz="3200" b="1" dirty="0" smtClean="0"/>
              <a:t>, DQN with PS</a:t>
            </a:r>
          </a:p>
          <a:p>
            <a:r>
              <a:rPr lang="ja-JP" altLang="en-US" sz="3200" b="1" dirty="0" smtClean="0"/>
              <a:t>ビッグデータを扱うこれからには必要不可欠！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73900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そもそもこれは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環境の情報が必要な</a:t>
            </a:r>
            <a:r>
              <a:rPr lang="ja-JP" altLang="en-US" sz="3200" b="1" dirty="0" smtClean="0"/>
              <a:t>動的計画法</a:t>
            </a:r>
            <a:r>
              <a:rPr lang="en-US" altLang="ja-JP" sz="3200" b="1" dirty="0" smtClean="0"/>
              <a:t>(DP)</a:t>
            </a:r>
            <a:r>
              <a:rPr lang="ja-JP" altLang="en-US" sz="3200" b="1" dirty="0" smtClean="0"/>
              <a:t>の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方程式から強化学習を構成したために起こる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kumimoji="1" lang="ja-JP" altLang="en-US" sz="3200" b="1" dirty="0" smtClean="0"/>
              <a:t>⇒</a:t>
            </a:r>
            <a:r>
              <a:rPr kumimoji="1" lang="ja-JP" altLang="en-US" sz="3200" b="1" dirty="0" smtClean="0">
                <a:solidFill>
                  <a:srgbClr val="FF0000"/>
                </a:solidFill>
              </a:rPr>
              <a:t>別のアプローチで強化学習を再構成</a:t>
            </a:r>
            <a:r>
              <a:rPr kumimoji="1" lang="ja-JP" altLang="en-US" sz="3200" b="1" dirty="0" smtClean="0"/>
              <a:t>！</a:t>
            </a: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試行錯誤回数を低減</a:t>
            </a:r>
            <a:endParaRPr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 smtClean="0"/>
              <a:t>⇒</a:t>
            </a:r>
            <a:r>
              <a:rPr kumimoji="1" lang="ja-JP" altLang="en-US" sz="3200" b="1" dirty="0" smtClean="0">
                <a:solidFill>
                  <a:srgbClr val="FF0000"/>
                </a:solidFill>
              </a:rPr>
              <a:t>得られた経験</a:t>
            </a:r>
            <a:r>
              <a:rPr kumimoji="1" lang="ja-JP" altLang="en-US" sz="3200" b="1" dirty="0" smtClean="0"/>
              <a:t>を</a:t>
            </a:r>
            <a:r>
              <a:rPr kumimoji="1" lang="ja-JP" altLang="en-US" sz="3200" b="1" dirty="0" smtClean="0">
                <a:solidFill>
                  <a:srgbClr val="FF0000"/>
                </a:solidFill>
              </a:rPr>
              <a:t>貴重なもの</a:t>
            </a:r>
            <a:r>
              <a:rPr kumimoji="1" lang="ja-JP" altLang="en-US" sz="3200" b="1" dirty="0" smtClean="0"/>
              <a:t>とする</a:t>
            </a:r>
            <a:endParaRPr kumimoji="1"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経験型強化学習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(Exploitation-oriented Learning: </a:t>
            </a:r>
            <a:r>
              <a:rPr lang="en-US" altLang="ja-JP" sz="3200" b="1" dirty="0" err="1" smtClean="0">
                <a:solidFill>
                  <a:srgbClr val="FF0000"/>
                </a:solidFill>
              </a:rPr>
              <a:t>XoL</a:t>
            </a:r>
            <a:r>
              <a:rPr lang="en-US" altLang="ja-JP" sz="3200" b="1" dirty="0" smtClean="0"/>
              <a:t>)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経験強化型学習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2152</Words>
  <Application>Microsoft Office PowerPoint</Application>
  <PresentationFormat>ワイド画面</PresentationFormat>
  <Paragraphs>408</Paragraphs>
  <Slides>60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7" baseType="lpstr">
      <vt:lpstr>ＭＳ Ｐゴシック</vt:lpstr>
      <vt:lpstr>小塚ゴシック Pro B</vt:lpstr>
      <vt:lpstr>Arial</vt:lpstr>
      <vt:lpstr>Calibri</vt:lpstr>
      <vt:lpstr>Calibri Light</vt:lpstr>
      <vt:lpstr>Cambria Math</vt:lpstr>
      <vt:lpstr>Office テーマ</vt:lpstr>
      <vt:lpstr>第2章 強化学習の発展的理論</vt:lpstr>
      <vt:lpstr>目次</vt:lpstr>
      <vt:lpstr>2.4 試行錯誤回数の低減を指向した手法 : 経験強化型学習 XoL</vt:lpstr>
      <vt:lpstr>2.4節概要</vt:lpstr>
      <vt:lpstr>2.4節概要</vt:lpstr>
      <vt:lpstr>2.4節概要</vt:lpstr>
      <vt:lpstr>2.4節概要</vt:lpstr>
      <vt:lpstr>2.4節概要</vt:lpstr>
      <vt:lpstr>2.4.1 経験強化型学習 XoL</vt:lpstr>
      <vt:lpstr>PowerPoint プレゼンテーション</vt:lpstr>
      <vt:lpstr>2.4.1 強化学習と XoLの違い</vt:lpstr>
      <vt:lpstr>2.4.1 XoLの特徴</vt:lpstr>
      <vt:lpstr>2.4.1 XoLの手法</vt:lpstr>
      <vt:lpstr>補足 : ルール</vt:lpstr>
      <vt:lpstr>補足 : 有効ルールと無効ルール</vt:lpstr>
      <vt:lpstr>補足 : タイプ2の混合</vt:lpstr>
      <vt:lpstr>補足 : タイプ2の混合の例</vt:lpstr>
      <vt:lpstr>補足 : タイプ2の混合の例</vt:lpstr>
      <vt:lpstr>補足 : タイプ2の混合の例</vt:lpstr>
      <vt:lpstr>補足 : タイプ2の混合の例まとめ</vt:lpstr>
      <vt:lpstr>補足 : タイプ1の混合(本の範囲外)</vt:lpstr>
      <vt:lpstr>補足 : タイプ1の混合の例(本の範囲外)</vt:lpstr>
      <vt:lpstr>補足 : タイプ1の混合の例(本の範囲外)</vt:lpstr>
      <vt:lpstr>補足 : タイプ1の混合の例(本の範囲外)</vt:lpstr>
      <vt:lpstr>補足 : タイプ1の混合の例(本の範囲外)</vt:lpstr>
      <vt:lpstr>補足 : タイプ1の混合の例まとめ</vt:lpstr>
      <vt:lpstr>補足 : タイプ1の混合とタイプ2の混合まとめ</vt:lpstr>
      <vt:lpstr>補足 : 合理的政策</vt:lpstr>
      <vt:lpstr>2.4.2 1種類の報酬に対応した XoL 手法</vt:lpstr>
      <vt:lpstr>2.4.2 Profit Sharing</vt:lpstr>
      <vt:lpstr>2.4.2 Profit Sharingの合理性定理</vt:lpstr>
      <vt:lpstr>2.4.2 強化関数の例</vt:lpstr>
      <vt:lpstr>2.4.2 合理的政策形成アルゴリズム(RPM)</vt:lpstr>
      <vt:lpstr>2.4.2 タイプ2を含む場合</vt:lpstr>
      <vt:lpstr>2.4.3 報酬および罰に対応した XoL 手法</vt:lpstr>
      <vt:lpstr>2.4.3 罰回避政策形成アルゴリズム(PARP)</vt:lpstr>
      <vt:lpstr>2.4.3 罰回避政策形成アルゴリズム(PARP)</vt:lpstr>
      <vt:lpstr>2.4.3 罰ルール判定法(PRJ)</vt:lpstr>
      <vt:lpstr>2.4.3 改良型罰回避政策形成アルゴリズム</vt:lpstr>
      <vt:lpstr>2.4.3 改良型罰回避政策形成アルゴリズム</vt:lpstr>
      <vt:lpstr>2.4.4 連続値で与えられる感覚入力への対応</vt:lpstr>
      <vt:lpstr>2.4.4 連続値の問題点</vt:lpstr>
      <vt:lpstr>2.4.4 基底関数(とばす)</vt:lpstr>
      <vt:lpstr>2.4.4 基底関数(とばす)</vt:lpstr>
      <vt:lpstr>2.4.4 基底関数(とばす)</vt:lpstr>
      <vt:lpstr>2.4.5 XoL の応用例</vt:lpstr>
      <vt:lpstr>2.4.5 科目分類支援システム</vt:lpstr>
      <vt:lpstr>2.4.5 科目分類支援システム</vt:lpstr>
      <vt:lpstr>2.4.5 科目分類支援システム</vt:lpstr>
      <vt:lpstr>2.4.5 現実的なシステム構成</vt:lpstr>
      <vt:lpstr>2.4.5 アルゴリズムの性能</vt:lpstr>
      <vt:lpstr>2.4.5 腱駆動2足歩行ロボット</vt:lpstr>
      <vt:lpstr>2.4.5腱駆動2足歩行ロボット</vt:lpstr>
      <vt:lpstr>2.4.6 XoL の発展性</vt:lpstr>
      <vt:lpstr>2.4.6 ハイブリッド手法</vt:lpstr>
      <vt:lpstr>2.4.6 ハイブリッド手法</vt:lpstr>
      <vt:lpstr>2.4.6 深層学習(DQN)</vt:lpstr>
      <vt:lpstr>2.4.6 XoLをDQNに適用</vt:lpstr>
      <vt:lpstr>2.4.7 おわりに</vt:lpstr>
      <vt:lpstr>2.4.7 まとめ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強化学習の発展的理論</dc:title>
  <dc:creator>山倉佑馬</dc:creator>
  <cp:lastModifiedBy>山倉佑馬</cp:lastModifiedBy>
  <cp:revision>13</cp:revision>
  <dcterms:created xsi:type="dcterms:W3CDTF">2017-05-10T07:02:14Z</dcterms:created>
  <dcterms:modified xsi:type="dcterms:W3CDTF">2017-05-12T05:19:49Z</dcterms:modified>
</cp:coreProperties>
</file>